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472" r:id="rId2"/>
    <p:sldId id="561" r:id="rId3"/>
    <p:sldId id="501" r:id="rId4"/>
    <p:sldId id="310" r:id="rId5"/>
    <p:sldId id="367" r:id="rId6"/>
    <p:sldId id="365" r:id="rId7"/>
    <p:sldId id="535" r:id="rId8"/>
    <p:sldId id="562" r:id="rId9"/>
    <p:sldId id="537" r:id="rId10"/>
    <p:sldId id="544" r:id="rId11"/>
    <p:sldId id="545" r:id="rId12"/>
    <p:sldId id="538" r:id="rId13"/>
    <p:sldId id="546" r:id="rId14"/>
    <p:sldId id="547" r:id="rId15"/>
    <p:sldId id="539" r:id="rId16"/>
    <p:sldId id="548" r:id="rId17"/>
    <p:sldId id="549" r:id="rId18"/>
    <p:sldId id="550" r:id="rId19"/>
    <p:sldId id="540" r:id="rId20"/>
    <p:sldId id="551" r:id="rId21"/>
    <p:sldId id="552" r:id="rId22"/>
    <p:sldId id="541" r:id="rId23"/>
    <p:sldId id="553" r:id="rId24"/>
    <p:sldId id="554" r:id="rId25"/>
    <p:sldId id="555" r:id="rId26"/>
    <p:sldId id="556" r:id="rId27"/>
    <p:sldId id="542" r:id="rId28"/>
    <p:sldId id="557" r:id="rId29"/>
    <p:sldId id="281" r:id="rId30"/>
    <p:sldId id="282" r:id="rId31"/>
    <p:sldId id="322" r:id="rId32"/>
    <p:sldId id="334" r:id="rId33"/>
    <p:sldId id="336" r:id="rId34"/>
    <p:sldId id="338" r:id="rId35"/>
    <p:sldId id="337" r:id="rId36"/>
    <p:sldId id="341" r:id="rId37"/>
    <p:sldId id="543" r:id="rId38"/>
    <p:sldId id="477" r:id="rId39"/>
    <p:sldId id="267" r:id="rId40"/>
    <p:sldId id="268" r:id="rId41"/>
    <p:sldId id="276" r:id="rId42"/>
    <p:sldId id="558" r:id="rId43"/>
    <p:sldId id="559" r:id="rId44"/>
    <p:sldId id="560" r:id="rId4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a:srgbClr val="FF0000"/>
    <a:srgbClr val="00FF00"/>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626" autoAdjust="0"/>
  </p:normalViewPr>
  <p:slideViewPr>
    <p:cSldViewPr>
      <p:cViewPr varScale="1">
        <p:scale>
          <a:sx n="70" d="100"/>
          <a:sy n="70" d="100"/>
        </p:scale>
        <p:origin x="1302"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9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A6AD2E-E048-43A8-97AE-64F94A3A1B88}"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12ED80DD-9A8A-4C85-B88D-59250C8AB9B9}">
      <dgm:prSet phldrT="[Text]" custT="1"/>
      <dgm:spPr>
        <a:solidFill>
          <a:schemeClr val="bg2"/>
        </a:solidFill>
      </dgm:spPr>
      <dgm:t>
        <a:bodyPr/>
        <a:lstStyle/>
        <a:p>
          <a:r>
            <a:rPr lang="en-US" sz="2800" b="1" dirty="0" err="1">
              <a:solidFill>
                <a:srgbClr val="FFFF00"/>
              </a:solidFill>
              <a:latin typeface="Calibri" panose="020F0502020204030204" pitchFamily="34" charset="0"/>
              <a:cs typeface="Calibri" panose="020F0502020204030204" pitchFamily="34" charset="0"/>
            </a:rPr>
            <a:t>Keutamaan</a:t>
          </a:r>
          <a:r>
            <a:rPr lang="en-US" sz="2800" b="1" dirty="0">
              <a:solidFill>
                <a:srgbClr val="FFFF00"/>
              </a:solidFill>
              <a:latin typeface="Calibri" panose="020F0502020204030204" pitchFamily="34" charset="0"/>
              <a:cs typeface="Calibri" panose="020F0502020204030204" pitchFamily="34" charset="0"/>
            </a:rPr>
            <a:t> </a:t>
          </a:r>
          <a:r>
            <a:rPr lang="en-US" sz="2800" b="1" dirty="0" err="1">
              <a:solidFill>
                <a:srgbClr val="FFFF00"/>
              </a:solidFill>
              <a:latin typeface="Calibri" panose="020F0502020204030204" pitchFamily="34" charset="0"/>
              <a:cs typeface="Calibri" panose="020F0502020204030204" pitchFamily="34" charset="0"/>
            </a:rPr>
            <a:t>Sakit</a:t>
          </a:r>
          <a:endParaRPr lang="en-US" sz="2800" b="1" dirty="0">
            <a:solidFill>
              <a:srgbClr val="FFFF00"/>
            </a:solidFill>
            <a:latin typeface="Calibri" panose="020F0502020204030204" pitchFamily="34" charset="0"/>
            <a:cs typeface="Calibri" panose="020F0502020204030204" pitchFamily="34" charset="0"/>
          </a:endParaRPr>
        </a:p>
      </dgm:t>
    </dgm:pt>
    <dgm:pt modelId="{3A55ABC8-F806-4CFE-A1BE-3A26C14DE95B}" type="parTrans" cxnId="{351347FA-301D-4B8D-A7A7-A22C064C9DD4}">
      <dgm:prSet/>
      <dgm:spPr/>
      <dgm:t>
        <a:bodyPr/>
        <a:lstStyle/>
        <a:p>
          <a:endParaRPr lang="en-US"/>
        </a:p>
      </dgm:t>
    </dgm:pt>
    <dgm:pt modelId="{DEEF1D4A-4B0E-4967-BA77-E1C3DF12E94C}" type="sibTrans" cxnId="{351347FA-301D-4B8D-A7A7-A22C064C9DD4}">
      <dgm:prSet/>
      <dgm:spPr/>
      <dgm:t>
        <a:bodyPr/>
        <a:lstStyle/>
        <a:p>
          <a:endParaRPr lang="en-US"/>
        </a:p>
      </dgm:t>
    </dgm:pt>
    <dgm:pt modelId="{248B6CEA-D2BF-4166-B439-83D65E23F63B}">
      <dgm:prSet phldrT="[Text]" custT="1"/>
      <dgm:spPr>
        <a:solidFill>
          <a:schemeClr val="bg2"/>
        </a:solidFill>
      </dgm:spPr>
      <dgm:t>
        <a:bodyPr/>
        <a:lstStyle/>
        <a:p>
          <a:r>
            <a:rPr lang="en-US" sz="2800" b="0" dirty="0">
              <a:latin typeface="Calibri" panose="020F0502020204030204" pitchFamily="34" charset="0"/>
              <a:cs typeface="Calibri" panose="020F0502020204030204" pitchFamily="34" charset="0"/>
            </a:rPr>
            <a:t>1. </a:t>
          </a:r>
          <a:r>
            <a:rPr lang="en-ID" sz="2800" b="0" i="0" dirty="0" err="1">
              <a:latin typeface="Calibri" panose="020F0502020204030204" pitchFamily="34" charset="0"/>
              <a:cs typeface="Calibri" panose="020F0502020204030204" pitchFamily="34" charset="0"/>
            </a:rPr>
            <a:t>Sakit</a:t>
          </a:r>
          <a:r>
            <a:rPr lang="en-ID" sz="2800" b="0" i="0" dirty="0">
              <a:latin typeface="Calibri" panose="020F0502020204030204" pitchFamily="34" charset="0"/>
              <a:cs typeface="Calibri" panose="020F0502020204030204" pitchFamily="34" charset="0"/>
            </a:rPr>
            <a:t> Akan </a:t>
          </a:r>
          <a:r>
            <a:rPr lang="en-ID" sz="2800" b="0" i="0" dirty="0" err="1">
              <a:latin typeface="Calibri" panose="020F0502020204030204" pitchFamily="34" charset="0"/>
              <a:cs typeface="Calibri" panose="020F0502020204030204" pitchFamily="34" charset="0"/>
            </a:rPr>
            <a:t>Menghapus</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Dosa</a:t>
          </a:r>
          <a:endParaRPr lang="en-US" sz="2800" b="0" dirty="0">
            <a:latin typeface="Calibri" panose="020F0502020204030204" pitchFamily="34" charset="0"/>
            <a:cs typeface="Calibri" panose="020F0502020204030204" pitchFamily="34" charset="0"/>
          </a:endParaRPr>
        </a:p>
      </dgm:t>
    </dgm:pt>
    <dgm:pt modelId="{0B18E6C9-30DD-4252-9B4C-CD48AC1B1117}" type="parTrans" cxnId="{CF65A2CF-3893-4342-A758-3C45BABE3E17}">
      <dgm:prSet custT="1"/>
      <dgm:spPr>
        <a:solidFill>
          <a:schemeClr val="bg2"/>
        </a:solidFill>
      </dgm:spPr>
      <dgm:t>
        <a:bodyPr/>
        <a:lstStyle/>
        <a:p>
          <a:endParaRPr lang="en-US" sz="2800" b="0">
            <a:latin typeface="Calibri" panose="020F0502020204030204" pitchFamily="34" charset="0"/>
            <a:cs typeface="Calibri" panose="020F0502020204030204" pitchFamily="34" charset="0"/>
          </a:endParaRPr>
        </a:p>
      </dgm:t>
    </dgm:pt>
    <dgm:pt modelId="{9F7C4542-1BF0-4AE8-A83C-6AF857BEEEE7}" type="sibTrans" cxnId="{CF65A2CF-3893-4342-A758-3C45BABE3E17}">
      <dgm:prSet/>
      <dgm:spPr/>
      <dgm:t>
        <a:bodyPr/>
        <a:lstStyle/>
        <a:p>
          <a:endParaRPr lang="en-US"/>
        </a:p>
      </dgm:t>
    </dgm:pt>
    <dgm:pt modelId="{B797B43A-CF23-4F44-9028-A4819B41ACE9}">
      <dgm:prSet phldrT="[Text]" custT="1"/>
      <dgm:spPr>
        <a:solidFill>
          <a:schemeClr val="bg2"/>
        </a:solidFill>
      </dgm:spPr>
      <dgm:t>
        <a:bodyPr/>
        <a:lstStyle/>
        <a:p>
          <a:r>
            <a:rPr lang="en-US" sz="2800" b="0" dirty="0">
              <a:latin typeface="Calibri" panose="020F0502020204030204" pitchFamily="34" charset="0"/>
              <a:cs typeface="Calibri" panose="020F0502020204030204" pitchFamily="34" charset="0"/>
            </a:rPr>
            <a:t>5. </a:t>
          </a:r>
          <a:r>
            <a:rPr lang="en-ID" sz="2800" b="0" i="0" dirty="0" err="1">
              <a:latin typeface="Calibri" panose="020F0502020204030204" pitchFamily="34" charset="0"/>
              <a:cs typeface="Calibri" panose="020F0502020204030204" pitchFamily="34" charset="0"/>
            </a:rPr>
            <a:t>Memperoleh</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Ganjaran</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Berupa</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Surga</a:t>
          </a:r>
          <a:endParaRPr lang="en-US" sz="2800" b="0" dirty="0">
            <a:latin typeface="Calibri" panose="020F0502020204030204" pitchFamily="34" charset="0"/>
            <a:cs typeface="Calibri" panose="020F0502020204030204" pitchFamily="34" charset="0"/>
          </a:endParaRPr>
        </a:p>
      </dgm:t>
    </dgm:pt>
    <dgm:pt modelId="{11245E19-75FE-450F-A76D-B10D95EACBFA}" type="parTrans" cxnId="{50EA3A51-76BF-40C1-BC84-4A07E91AAB9C}">
      <dgm:prSet custT="1"/>
      <dgm:spPr>
        <a:solidFill>
          <a:schemeClr val="bg2"/>
        </a:solidFill>
      </dgm:spPr>
      <dgm:t>
        <a:bodyPr/>
        <a:lstStyle/>
        <a:p>
          <a:endParaRPr lang="en-US" sz="2800" b="0">
            <a:latin typeface="Calibri" panose="020F0502020204030204" pitchFamily="34" charset="0"/>
            <a:cs typeface="Calibri" panose="020F0502020204030204" pitchFamily="34" charset="0"/>
          </a:endParaRPr>
        </a:p>
      </dgm:t>
    </dgm:pt>
    <dgm:pt modelId="{6F56A916-9D7F-4825-A622-4F6E99A58CF1}" type="sibTrans" cxnId="{50EA3A51-76BF-40C1-BC84-4A07E91AAB9C}">
      <dgm:prSet/>
      <dgm:spPr/>
      <dgm:t>
        <a:bodyPr/>
        <a:lstStyle/>
        <a:p>
          <a:endParaRPr lang="en-US"/>
        </a:p>
      </dgm:t>
    </dgm:pt>
    <dgm:pt modelId="{9CA1D7F5-3FB3-48C9-9CF8-2C308A136DD8}">
      <dgm:prSet custT="1"/>
      <dgm:spPr>
        <a:solidFill>
          <a:schemeClr val="bg2"/>
        </a:solidFill>
      </dgm:spPr>
      <dgm:t>
        <a:bodyPr/>
        <a:lstStyle/>
        <a:p>
          <a:r>
            <a:rPr lang="en-US" sz="2800" b="0" dirty="0">
              <a:latin typeface="Calibri" panose="020F0502020204030204" pitchFamily="34" charset="0"/>
              <a:cs typeface="Calibri" panose="020F0502020204030204" pitchFamily="34" charset="0"/>
            </a:rPr>
            <a:t>3. </a:t>
          </a:r>
          <a:r>
            <a:rPr lang="en-ID" sz="2800" b="0" i="0" dirty="0" err="1">
              <a:latin typeface="Calibri" panose="020F0502020204030204" pitchFamily="34" charset="0"/>
              <a:cs typeface="Calibri" panose="020F0502020204030204" pitchFamily="34" charset="0"/>
            </a:rPr>
            <a:t>Memperoleh</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Pahala</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Kebaikan</a:t>
          </a:r>
          <a:endParaRPr lang="en-US" sz="2800" b="0" dirty="0">
            <a:latin typeface="Calibri" panose="020F0502020204030204" pitchFamily="34" charset="0"/>
            <a:cs typeface="Calibri" panose="020F0502020204030204" pitchFamily="34" charset="0"/>
          </a:endParaRPr>
        </a:p>
      </dgm:t>
    </dgm:pt>
    <dgm:pt modelId="{604DE686-38AA-448A-9E9F-231C53097349}" type="parTrans" cxnId="{24BE0121-1894-43DE-B9DC-5CD0E6E78A1D}">
      <dgm:prSet custT="1"/>
      <dgm:spPr>
        <a:solidFill>
          <a:schemeClr val="bg2"/>
        </a:solidFill>
      </dgm:spPr>
      <dgm:t>
        <a:bodyPr/>
        <a:lstStyle/>
        <a:p>
          <a:endParaRPr lang="en-US" sz="2800" b="0">
            <a:latin typeface="Calibri" panose="020F0502020204030204" pitchFamily="34" charset="0"/>
            <a:cs typeface="Calibri" panose="020F0502020204030204" pitchFamily="34" charset="0"/>
          </a:endParaRPr>
        </a:p>
      </dgm:t>
    </dgm:pt>
    <dgm:pt modelId="{18609B28-F10A-43A6-9E62-3A608B367BDA}" type="sibTrans" cxnId="{24BE0121-1894-43DE-B9DC-5CD0E6E78A1D}">
      <dgm:prSet/>
      <dgm:spPr/>
      <dgm:t>
        <a:bodyPr/>
        <a:lstStyle/>
        <a:p>
          <a:endParaRPr lang="en-US"/>
        </a:p>
      </dgm:t>
    </dgm:pt>
    <dgm:pt modelId="{BF1FCE51-3232-4160-949C-4BACC0B6171C}">
      <dgm:prSet custT="1"/>
      <dgm:spPr>
        <a:solidFill>
          <a:schemeClr val="bg2"/>
        </a:solidFill>
      </dgm:spPr>
      <dgm:t>
        <a:bodyPr/>
        <a:lstStyle/>
        <a:p>
          <a:r>
            <a:rPr lang="en-US" sz="2800" b="0" dirty="0">
              <a:latin typeface="Calibri" panose="020F0502020204030204" pitchFamily="34" charset="0"/>
              <a:cs typeface="Calibri" panose="020F0502020204030204" pitchFamily="34" charset="0"/>
            </a:rPr>
            <a:t>2. </a:t>
          </a:r>
          <a:r>
            <a:rPr lang="en-ID" sz="2800" b="0" i="0" dirty="0" err="1">
              <a:latin typeface="Calibri" panose="020F0502020204030204" pitchFamily="34" charset="0"/>
              <a:cs typeface="Calibri" panose="020F0502020204030204" pitchFamily="34" charset="0"/>
            </a:rPr>
            <a:t>Tetap</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Mendapatkan</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Pahala</a:t>
          </a:r>
          <a:r>
            <a:rPr lang="en-ID" sz="2800" b="0" i="0" dirty="0">
              <a:latin typeface="Calibri" panose="020F0502020204030204" pitchFamily="34" charset="0"/>
              <a:cs typeface="Calibri" panose="020F0502020204030204" pitchFamily="34" charset="0"/>
            </a:rPr>
            <a:t> Dari Amal </a:t>
          </a:r>
          <a:r>
            <a:rPr lang="en-ID" sz="2800" b="0" i="0" dirty="0" err="1">
              <a:latin typeface="Calibri" panose="020F0502020204030204" pitchFamily="34" charset="0"/>
              <a:cs typeface="Calibri" panose="020F0502020204030204" pitchFamily="34" charset="0"/>
            </a:rPr>
            <a:t>Kebaikan</a:t>
          </a:r>
          <a:r>
            <a:rPr lang="en-ID" sz="2800" b="0" i="0" dirty="0">
              <a:latin typeface="Calibri" panose="020F0502020204030204" pitchFamily="34" charset="0"/>
              <a:cs typeface="Calibri" panose="020F0502020204030204" pitchFamily="34" charset="0"/>
            </a:rPr>
            <a:t> Yang </a:t>
          </a:r>
          <a:r>
            <a:rPr lang="en-ID" sz="2800" b="0" i="0" dirty="0" err="1">
              <a:latin typeface="Calibri" panose="020F0502020204030204" pitchFamily="34" charset="0"/>
              <a:cs typeface="Calibri" panose="020F0502020204030204" pitchFamily="34" charset="0"/>
            </a:rPr>
            <a:t>Biasa</a:t>
          </a:r>
          <a:r>
            <a:rPr lang="en-ID" sz="2800" b="0" i="0" dirty="0">
              <a:latin typeface="Calibri" panose="020F0502020204030204" pitchFamily="34" charset="0"/>
              <a:cs typeface="Calibri" panose="020F0502020204030204" pitchFamily="34" charset="0"/>
            </a:rPr>
            <a:t> </a:t>
          </a:r>
          <a:r>
            <a:rPr lang="en-ID" sz="2800" b="0" i="0" dirty="0" err="1">
              <a:latin typeface="Calibri" panose="020F0502020204030204" pitchFamily="34" charset="0"/>
              <a:cs typeface="Calibri" panose="020F0502020204030204" pitchFamily="34" charset="0"/>
            </a:rPr>
            <a:t>Dilakukannya</a:t>
          </a:r>
          <a:r>
            <a:rPr lang="en-ID" sz="2800" b="0" i="0" dirty="0">
              <a:latin typeface="Calibri" panose="020F0502020204030204" pitchFamily="34" charset="0"/>
              <a:cs typeface="Calibri" panose="020F0502020204030204" pitchFamily="34" charset="0"/>
            </a:rPr>
            <a:t> Di Waktu </a:t>
          </a:r>
          <a:r>
            <a:rPr lang="en-ID" sz="2800" b="0" i="0" dirty="0" err="1">
              <a:latin typeface="Calibri" panose="020F0502020204030204" pitchFamily="34" charset="0"/>
              <a:cs typeface="Calibri" panose="020F0502020204030204" pitchFamily="34" charset="0"/>
            </a:rPr>
            <a:t>Sehat</a:t>
          </a:r>
          <a:endParaRPr lang="en-US" sz="2800" b="0" dirty="0">
            <a:latin typeface="Calibri" panose="020F0502020204030204" pitchFamily="34" charset="0"/>
            <a:cs typeface="Calibri" panose="020F0502020204030204" pitchFamily="34" charset="0"/>
          </a:endParaRPr>
        </a:p>
      </dgm:t>
    </dgm:pt>
    <dgm:pt modelId="{D0F87C36-85E7-4CF9-AF61-6AAD6B7170FB}" type="parTrans" cxnId="{54E378D4-0B5B-4BA4-B7C6-5503244E9830}">
      <dgm:prSet custT="1"/>
      <dgm:spPr>
        <a:solidFill>
          <a:schemeClr val="bg2"/>
        </a:solidFill>
      </dgm:spPr>
      <dgm:t>
        <a:bodyPr/>
        <a:lstStyle/>
        <a:p>
          <a:endParaRPr lang="en-US" sz="2800" b="0">
            <a:latin typeface="Calibri" panose="020F0502020204030204" pitchFamily="34" charset="0"/>
            <a:cs typeface="Calibri" panose="020F0502020204030204" pitchFamily="34" charset="0"/>
          </a:endParaRPr>
        </a:p>
      </dgm:t>
    </dgm:pt>
    <dgm:pt modelId="{D1E63005-07EF-4F56-B8AC-D47FD2633633}" type="sibTrans" cxnId="{54E378D4-0B5B-4BA4-B7C6-5503244E9830}">
      <dgm:prSet/>
      <dgm:spPr/>
      <dgm:t>
        <a:bodyPr/>
        <a:lstStyle/>
        <a:p>
          <a:endParaRPr lang="en-US"/>
        </a:p>
      </dgm:t>
    </dgm:pt>
    <dgm:pt modelId="{4F46EDA8-7AE4-4FDC-8D09-05E9A880F278}">
      <dgm:prSet custT="1"/>
      <dgm:spPr>
        <a:solidFill>
          <a:schemeClr val="bg2"/>
        </a:solidFill>
      </dgm:spPr>
      <dgm:t>
        <a:bodyPr/>
        <a:lstStyle/>
        <a:p>
          <a:r>
            <a:rPr lang="en-US" sz="2700" b="0" dirty="0">
              <a:latin typeface="Calibri" panose="020F0502020204030204" pitchFamily="34" charset="0"/>
              <a:cs typeface="Calibri" panose="020F0502020204030204" pitchFamily="34" charset="0"/>
            </a:rPr>
            <a:t>4. </a:t>
          </a:r>
          <a:r>
            <a:rPr lang="it-IT" sz="2700" b="0" i="0" dirty="0">
              <a:latin typeface="Calibri" panose="020F0502020204030204" pitchFamily="34" charset="0"/>
              <a:cs typeface="Calibri" panose="020F0502020204030204" pitchFamily="34" charset="0"/>
            </a:rPr>
            <a:t>Memperoleh Derajat Yang Tinggi di Sisi Allah</a:t>
          </a:r>
          <a:endParaRPr lang="en-US" sz="2700" b="0" dirty="0">
            <a:latin typeface="Calibri" panose="020F0502020204030204" pitchFamily="34" charset="0"/>
            <a:cs typeface="Calibri" panose="020F0502020204030204" pitchFamily="34" charset="0"/>
          </a:endParaRPr>
        </a:p>
      </dgm:t>
    </dgm:pt>
    <dgm:pt modelId="{F1BCF031-A0DD-4FE0-A530-170CE0F8876F}" type="parTrans" cxnId="{D47F4C78-A97B-4EE1-B5B9-6D3D4227DC96}">
      <dgm:prSet custT="1"/>
      <dgm:spPr>
        <a:solidFill>
          <a:schemeClr val="bg2"/>
        </a:solidFill>
      </dgm:spPr>
      <dgm:t>
        <a:bodyPr/>
        <a:lstStyle/>
        <a:p>
          <a:endParaRPr lang="en-US" sz="2800" b="0">
            <a:latin typeface="Calibri" panose="020F0502020204030204" pitchFamily="34" charset="0"/>
            <a:cs typeface="Calibri" panose="020F0502020204030204" pitchFamily="34" charset="0"/>
          </a:endParaRPr>
        </a:p>
      </dgm:t>
    </dgm:pt>
    <dgm:pt modelId="{65A5CB00-CECD-4EA1-AD5B-5B2A9E903204}" type="sibTrans" cxnId="{D47F4C78-A97B-4EE1-B5B9-6D3D4227DC96}">
      <dgm:prSet/>
      <dgm:spPr/>
      <dgm:t>
        <a:bodyPr/>
        <a:lstStyle/>
        <a:p>
          <a:endParaRPr lang="en-US"/>
        </a:p>
      </dgm:t>
    </dgm:pt>
    <dgm:pt modelId="{6B12AB82-3CF5-4A50-B5E6-12F9B6A901FF}" type="pres">
      <dgm:prSet presAssocID="{0CA6AD2E-E048-43A8-97AE-64F94A3A1B88}" presName="diagram" presStyleCnt="0">
        <dgm:presLayoutVars>
          <dgm:chPref val="1"/>
          <dgm:dir/>
          <dgm:animOne val="branch"/>
          <dgm:animLvl val="lvl"/>
          <dgm:resizeHandles val="exact"/>
        </dgm:presLayoutVars>
      </dgm:prSet>
      <dgm:spPr/>
    </dgm:pt>
    <dgm:pt modelId="{61B9D18C-05A3-45CC-A317-6C1A450E3E4A}" type="pres">
      <dgm:prSet presAssocID="{12ED80DD-9A8A-4C85-B88D-59250C8AB9B9}" presName="root1" presStyleCnt="0"/>
      <dgm:spPr/>
    </dgm:pt>
    <dgm:pt modelId="{F74CAB44-33E7-4B60-BFE6-B2F6EEACDE43}" type="pres">
      <dgm:prSet presAssocID="{12ED80DD-9A8A-4C85-B88D-59250C8AB9B9}" presName="LevelOneTextNode" presStyleLbl="node0" presStyleIdx="0" presStyleCnt="1" custScaleX="118337" custScaleY="154877" custLinFactNeighborX="-87658">
        <dgm:presLayoutVars>
          <dgm:chPref val="3"/>
        </dgm:presLayoutVars>
      </dgm:prSet>
      <dgm:spPr/>
    </dgm:pt>
    <dgm:pt modelId="{354F24B7-1B01-4902-B256-E68315C14D8E}" type="pres">
      <dgm:prSet presAssocID="{12ED80DD-9A8A-4C85-B88D-59250C8AB9B9}" presName="level2hierChild" presStyleCnt="0"/>
      <dgm:spPr/>
    </dgm:pt>
    <dgm:pt modelId="{816547DA-1D9E-4079-84FD-BCA33ABAFA27}" type="pres">
      <dgm:prSet presAssocID="{0B18E6C9-30DD-4252-9B4C-CD48AC1B1117}" presName="conn2-1" presStyleLbl="parChTrans1D2" presStyleIdx="0" presStyleCnt="5" custScaleX="2000000"/>
      <dgm:spPr/>
    </dgm:pt>
    <dgm:pt modelId="{871DD53D-11E3-4849-965F-4862668A09E0}" type="pres">
      <dgm:prSet presAssocID="{0B18E6C9-30DD-4252-9B4C-CD48AC1B1117}" presName="connTx" presStyleLbl="parChTrans1D2" presStyleIdx="0" presStyleCnt="5"/>
      <dgm:spPr/>
    </dgm:pt>
    <dgm:pt modelId="{16403BBD-F9D7-4246-82BB-81136A4F0BAC}" type="pres">
      <dgm:prSet presAssocID="{248B6CEA-D2BF-4166-B439-83D65E23F63B}" presName="root2" presStyleCnt="0"/>
      <dgm:spPr/>
    </dgm:pt>
    <dgm:pt modelId="{C95EB59B-5189-4510-AD9F-5AB42B5A28C7}" type="pres">
      <dgm:prSet presAssocID="{248B6CEA-D2BF-4166-B439-83D65E23F63B}" presName="LevelTwoTextNode" presStyleLbl="node2" presStyleIdx="0" presStyleCnt="5" custScaleX="393323" custLinFactNeighborY="-58699">
        <dgm:presLayoutVars>
          <dgm:chPref val="3"/>
        </dgm:presLayoutVars>
      </dgm:prSet>
      <dgm:spPr/>
    </dgm:pt>
    <dgm:pt modelId="{E21BC0C4-5C17-42A3-AEC3-EB3B1D61A5A3}" type="pres">
      <dgm:prSet presAssocID="{248B6CEA-D2BF-4166-B439-83D65E23F63B}" presName="level3hierChild" presStyleCnt="0"/>
      <dgm:spPr/>
    </dgm:pt>
    <dgm:pt modelId="{11EEE174-507B-486B-B32D-63AD8649F81B}" type="pres">
      <dgm:prSet presAssocID="{D0F87C36-85E7-4CF9-AF61-6AAD6B7170FB}" presName="conn2-1" presStyleLbl="parChTrans1D2" presStyleIdx="1" presStyleCnt="5" custScaleX="2000000"/>
      <dgm:spPr/>
    </dgm:pt>
    <dgm:pt modelId="{E6D544E6-70D6-4A01-837F-6412656EEEC8}" type="pres">
      <dgm:prSet presAssocID="{D0F87C36-85E7-4CF9-AF61-6AAD6B7170FB}" presName="connTx" presStyleLbl="parChTrans1D2" presStyleIdx="1" presStyleCnt="5"/>
      <dgm:spPr/>
    </dgm:pt>
    <dgm:pt modelId="{EAF54AEF-4FF7-4255-BBEC-CC3574309B1F}" type="pres">
      <dgm:prSet presAssocID="{BF1FCE51-3232-4160-949C-4BACC0B6171C}" presName="root2" presStyleCnt="0"/>
      <dgm:spPr/>
    </dgm:pt>
    <dgm:pt modelId="{05A60858-7958-4639-A0BF-A91B672FAC11}" type="pres">
      <dgm:prSet presAssocID="{BF1FCE51-3232-4160-949C-4BACC0B6171C}" presName="LevelTwoTextNode" presStyleLbl="node2" presStyleIdx="1" presStyleCnt="5" custScaleX="393323" custScaleY="230623" custLinFactNeighborY="-27637">
        <dgm:presLayoutVars>
          <dgm:chPref val="3"/>
        </dgm:presLayoutVars>
      </dgm:prSet>
      <dgm:spPr/>
    </dgm:pt>
    <dgm:pt modelId="{153D13D1-3B36-4F51-B084-6A091FF4F235}" type="pres">
      <dgm:prSet presAssocID="{BF1FCE51-3232-4160-949C-4BACC0B6171C}" presName="level3hierChild" presStyleCnt="0"/>
      <dgm:spPr/>
    </dgm:pt>
    <dgm:pt modelId="{B22E1A7A-D01B-4FED-B7A1-C2DD33DB8036}" type="pres">
      <dgm:prSet presAssocID="{604DE686-38AA-448A-9E9F-231C53097349}" presName="conn2-1" presStyleLbl="parChTrans1D2" presStyleIdx="2" presStyleCnt="5" custScaleX="2000000"/>
      <dgm:spPr/>
    </dgm:pt>
    <dgm:pt modelId="{A366B43B-E473-451A-AF85-E41E5CC04EE2}" type="pres">
      <dgm:prSet presAssocID="{604DE686-38AA-448A-9E9F-231C53097349}" presName="connTx" presStyleLbl="parChTrans1D2" presStyleIdx="2" presStyleCnt="5"/>
      <dgm:spPr/>
    </dgm:pt>
    <dgm:pt modelId="{36A110BD-CA4A-4EEE-9BC5-01FC7A8C0323}" type="pres">
      <dgm:prSet presAssocID="{9CA1D7F5-3FB3-48C9-9CF8-2C308A136DD8}" presName="root2" presStyleCnt="0"/>
      <dgm:spPr/>
    </dgm:pt>
    <dgm:pt modelId="{CA02F479-2416-4B87-BB1B-24602D9E5C3E}" type="pres">
      <dgm:prSet presAssocID="{9CA1D7F5-3FB3-48C9-9CF8-2C308A136DD8}" presName="LevelTwoTextNode" presStyleLbl="node2" presStyleIdx="2" presStyleCnt="5" custScaleX="393556">
        <dgm:presLayoutVars>
          <dgm:chPref val="3"/>
        </dgm:presLayoutVars>
      </dgm:prSet>
      <dgm:spPr/>
    </dgm:pt>
    <dgm:pt modelId="{0411DCD3-049E-4BFA-AC0A-0602049574AD}" type="pres">
      <dgm:prSet presAssocID="{9CA1D7F5-3FB3-48C9-9CF8-2C308A136DD8}" presName="level3hierChild" presStyleCnt="0"/>
      <dgm:spPr/>
    </dgm:pt>
    <dgm:pt modelId="{2541199C-E504-4959-B5A9-956C0FB817CE}" type="pres">
      <dgm:prSet presAssocID="{F1BCF031-A0DD-4FE0-A530-170CE0F8876F}" presName="conn2-1" presStyleLbl="parChTrans1D2" presStyleIdx="3" presStyleCnt="5" custScaleX="2000000"/>
      <dgm:spPr/>
    </dgm:pt>
    <dgm:pt modelId="{0F484AB5-39F2-4EB2-B634-E356429C8B78}" type="pres">
      <dgm:prSet presAssocID="{F1BCF031-A0DD-4FE0-A530-170CE0F8876F}" presName="connTx" presStyleLbl="parChTrans1D2" presStyleIdx="3" presStyleCnt="5"/>
      <dgm:spPr/>
    </dgm:pt>
    <dgm:pt modelId="{A391F370-4FDD-4997-94A3-00958055AA5A}" type="pres">
      <dgm:prSet presAssocID="{4F46EDA8-7AE4-4FDC-8D09-05E9A880F278}" presName="root2" presStyleCnt="0"/>
      <dgm:spPr/>
    </dgm:pt>
    <dgm:pt modelId="{08B4EE1C-BF51-45CB-ADDD-F0A05776F710}" type="pres">
      <dgm:prSet presAssocID="{4F46EDA8-7AE4-4FDC-8D09-05E9A880F278}" presName="LevelTwoTextNode" presStyleLbl="node2" presStyleIdx="3" presStyleCnt="5" custScaleX="393556" custLinFactNeighborY="18425">
        <dgm:presLayoutVars>
          <dgm:chPref val="3"/>
        </dgm:presLayoutVars>
      </dgm:prSet>
      <dgm:spPr/>
    </dgm:pt>
    <dgm:pt modelId="{2E45AA4C-73FD-46FD-A26F-E818F723615C}" type="pres">
      <dgm:prSet presAssocID="{4F46EDA8-7AE4-4FDC-8D09-05E9A880F278}" presName="level3hierChild" presStyleCnt="0"/>
      <dgm:spPr/>
    </dgm:pt>
    <dgm:pt modelId="{1C8390E2-E7F5-4C70-8178-2E24E6A65E71}" type="pres">
      <dgm:prSet presAssocID="{11245E19-75FE-450F-A76D-B10D95EACBFA}" presName="conn2-1" presStyleLbl="parChTrans1D2" presStyleIdx="4" presStyleCnt="5" custScaleX="2000000"/>
      <dgm:spPr/>
    </dgm:pt>
    <dgm:pt modelId="{DBE5B27E-5F20-46D5-B697-3533882CDB6F}" type="pres">
      <dgm:prSet presAssocID="{11245E19-75FE-450F-A76D-B10D95EACBFA}" presName="connTx" presStyleLbl="parChTrans1D2" presStyleIdx="4" presStyleCnt="5"/>
      <dgm:spPr/>
    </dgm:pt>
    <dgm:pt modelId="{53304800-CE5F-470C-9061-5C112CA434F5}" type="pres">
      <dgm:prSet presAssocID="{B797B43A-CF23-4F44-9028-A4819B41ACE9}" presName="root2" presStyleCnt="0"/>
      <dgm:spPr/>
    </dgm:pt>
    <dgm:pt modelId="{E51B4306-5FA4-4AB7-9A6A-C375014EDAD3}" type="pres">
      <dgm:prSet presAssocID="{B797B43A-CF23-4F44-9028-A4819B41ACE9}" presName="LevelTwoTextNode" presStyleLbl="node2" presStyleIdx="4" presStyleCnt="5" custScaleX="393556" custLinFactNeighborY="49487">
        <dgm:presLayoutVars>
          <dgm:chPref val="3"/>
        </dgm:presLayoutVars>
      </dgm:prSet>
      <dgm:spPr/>
    </dgm:pt>
    <dgm:pt modelId="{D1073CC6-57CD-49A8-BCE5-C3C05BBDC683}" type="pres">
      <dgm:prSet presAssocID="{B797B43A-CF23-4F44-9028-A4819B41ACE9}" presName="level3hierChild" presStyleCnt="0"/>
      <dgm:spPr/>
    </dgm:pt>
  </dgm:ptLst>
  <dgm:cxnLst>
    <dgm:cxn modelId="{24BE0121-1894-43DE-B9DC-5CD0E6E78A1D}" srcId="{12ED80DD-9A8A-4C85-B88D-59250C8AB9B9}" destId="{9CA1D7F5-3FB3-48C9-9CF8-2C308A136DD8}" srcOrd="2" destOrd="0" parTransId="{604DE686-38AA-448A-9E9F-231C53097349}" sibTransId="{18609B28-F10A-43A6-9E62-3A608B367BDA}"/>
    <dgm:cxn modelId="{79D44423-453E-4BCB-B1D0-91D731E11E93}" type="presOf" srcId="{11245E19-75FE-450F-A76D-B10D95EACBFA}" destId="{DBE5B27E-5F20-46D5-B697-3533882CDB6F}" srcOrd="1" destOrd="0" presId="urn:microsoft.com/office/officeart/2005/8/layout/hierarchy2"/>
    <dgm:cxn modelId="{E781E225-938F-40BA-9090-696AC7A7DFBB}" type="presOf" srcId="{0CA6AD2E-E048-43A8-97AE-64F94A3A1B88}" destId="{6B12AB82-3CF5-4A50-B5E6-12F9B6A901FF}" srcOrd="0" destOrd="0" presId="urn:microsoft.com/office/officeart/2005/8/layout/hierarchy2"/>
    <dgm:cxn modelId="{9A0D4C37-31C1-450F-93F1-02C2F8FACCAF}" type="presOf" srcId="{248B6CEA-D2BF-4166-B439-83D65E23F63B}" destId="{C95EB59B-5189-4510-AD9F-5AB42B5A28C7}" srcOrd="0" destOrd="0" presId="urn:microsoft.com/office/officeart/2005/8/layout/hierarchy2"/>
    <dgm:cxn modelId="{18E34867-36F9-4067-95A1-D12FA7880228}" type="presOf" srcId="{D0F87C36-85E7-4CF9-AF61-6AAD6B7170FB}" destId="{11EEE174-507B-486B-B32D-63AD8649F81B}" srcOrd="0" destOrd="0" presId="urn:microsoft.com/office/officeart/2005/8/layout/hierarchy2"/>
    <dgm:cxn modelId="{84B40549-9F1D-4711-8849-0A86B8E5971E}" type="presOf" srcId="{4F46EDA8-7AE4-4FDC-8D09-05E9A880F278}" destId="{08B4EE1C-BF51-45CB-ADDD-F0A05776F710}" srcOrd="0" destOrd="0" presId="urn:microsoft.com/office/officeart/2005/8/layout/hierarchy2"/>
    <dgm:cxn modelId="{D2ECA549-9288-46D3-A5DD-547E569C0B38}" type="presOf" srcId="{0B18E6C9-30DD-4252-9B4C-CD48AC1B1117}" destId="{816547DA-1D9E-4079-84FD-BCA33ABAFA27}" srcOrd="0" destOrd="0" presId="urn:microsoft.com/office/officeart/2005/8/layout/hierarchy2"/>
    <dgm:cxn modelId="{50EA3A51-76BF-40C1-BC84-4A07E91AAB9C}" srcId="{12ED80DD-9A8A-4C85-B88D-59250C8AB9B9}" destId="{B797B43A-CF23-4F44-9028-A4819B41ACE9}" srcOrd="4" destOrd="0" parTransId="{11245E19-75FE-450F-A76D-B10D95EACBFA}" sibTransId="{6F56A916-9D7F-4825-A622-4F6E99A58CF1}"/>
    <dgm:cxn modelId="{63FDBB75-F224-4CED-9EC7-230D0166FACA}" type="presOf" srcId="{604DE686-38AA-448A-9E9F-231C53097349}" destId="{A366B43B-E473-451A-AF85-E41E5CC04EE2}" srcOrd="1" destOrd="0" presId="urn:microsoft.com/office/officeart/2005/8/layout/hierarchy2"/>
    <dgm:cxn modelId="{D47F4C78-A97B-4EE1-B5B9-6D3D4227DC96}" srcId="{12ED80DD-9A8A-4C85-B88D-59250C8AB9B9}" destId="{4F46EDA8-7AE4-4FDC-8D09-05E9A880F278}" srcOrd="3" destOrd="0" parTransId="{F1BCF031-A0DD-4FE0-A530-170CE0F8876F}" sibTransId="{65A5CB00-CECD-4EA1-AD5B-5B2A9E903204}"/>
    <dgm:cxn modelId="{DF0A097F-54CF-4AD6-8641-2AF0403059BE}" type="presOf" srcId="{0B18E6C9-30DD-4252-9B4C-CD48AC1B1117}" destId="{871DD53D-11E3-4849-965F-4862668A09E0}" srcOrd="1" destOrd="0" presId="urn:microsoft.com/office/officeart/2005/8/layout/hierarchy2"/>
    <dgm:cxn modelId="{3DBA247F-EB7A-41B6-9269-6915ECA6A36B}" type="presOf" srcId="{BF1FCE51-3232-4160-949C-4BACC0B6171C}" destId="{05A60858-7958-4639-A0BF-A91B672FAC11}" srcOrd="0" destOrd="0" presId="urn:microsoft.com/office/officeart/2005/8/layout/hierarchy2"/>
    <dgm:cxn modelId="{C1B9CD88-B650-48AC-AC7A-7D7517CAA14C}" type="presOf" srcId="{D0F87C36-85E7-4CF9-AF61-6AAD6B7170FB}" destId="{E6D544E6-70D6-4A01-837F-6412656EEEC8}" srcOrd="1" destOrd="0" presId="urn:microsoft.com/office/officeart/2005/8/layout/hierarchy2"/>
    <dgm:cxn modelId="{CEB7588C-AFAE-4982-B7B6-5C67C5679B25}" type="presOf" srcId="{9CA1D7F5-3FB3-48C9-9CF8-2C308A136DD8}" destId="{CA02F479-2416-4B87-BB1B-24602D9E5C3E}" srcOrd="0" destOrd="0" presId="urn:microsoft.com/office/officeart/2005/8/layout/hierarchy2"/>
    <dgm:cxn modelId="{BFAEB0A0-21DF-4459-9EF6-435B793C372A}" type="presOf" srcId="{F1BCF031-A0DD-4FE0-A530-170CE0F8876F}" destId="{2541199C-E504-4959-B5A9-956C0FB817CE}" srcOrd="0" destOrd="0" presId="urn:microsoft.com/office/officeart/2005/8/layout/hierarchy2"/>
    <dgm:cxn modelId="{8DA57BA3-EA7B-4094-877A-81073656019A}" type="presOf" srcId="{11245E19-75FE-450F-A76D-B10D95EACBFA}" destId="{1C8390E2-E7F5-4C70-8178-2E24E6A65E71}" srcOrd="0" destOrd="0" presId="urn:microsoft.com/office/officeart/2005/8/layout/hierarchy2"/>
    <dgm:cxn modelId="{8AE21BB0-F455-4C21-A34A-54B26D1B9CD0}" type="presOf" srcId="{B797B43A-CF23-4F44-9028-A4819B41ACE9}" destId="{E51B4306-5FA4-4AB7-9A6A-C375014EDAD3}" srcOrd="0" destOrd="0" presId="urn:microsoft.com/office/officeart/2005/8/layout/hierarchy2"/>
    <dgm:cxn modelId="{10D655B4-3FD2-450E-99F6-4C0B6D9C000F}" type="presOf" srcId="{F1BCF031-A0DD-4FE0-A530-170CE0F8876F}" destId="{0F484AB5-39F2-4EB2-B634-E356429C8B78}" srcOrd="1" destOrd="0" presId="urn:microsoft.com/office/officeart/2005/8/layout/hierarchy2"/>
    <dgm:cxn modelId="{CF65A2CF-3893-4342-A758-3C45BABE3E17}" srcId="{12ED80DD-9A8A-4C85-B88D-59250C8AB9B9}" destId="{248B6CEA-D2BF-4166-B439-83D65E23F63B}" srcOrd="0" destOrd="0" parTransId="{0B18E6C9-30DD-4252-9B4C-CD48AC1B1117}" sibTransId="{9F7C4542-1BF0-4AE8-A83C-6AF857BEEEE7}"/>
    <dgm:cxn modelId="{54E378D4-0B5B-4BA4-B7C6-5503244E9830}" srcId="{12ED80DD-9A8A-4C85-B88D-59250C8AB9B9}" destId="{BF1FCE51-3232-4160-949C-4BACC0B6171C}" srcOrd="1" destOrd="0" parTransId="{D0F87C36-85E7-4CF9-AF61-6AAD6B7170FB}" sibTransId="{D1E63005-07EF-4F56-B8AC-D47FD2633633}"/>
    <dgm:cxn modelId="{DC4A5ED9-D687-41ED-8305-A9A088E3693B}" type="presOf" srcId="{12ED80DD-9A8A-4C85-B88D-59250C8AB9B9}" destId="{F74CAB44-33E7-4B60-BFE6-B2F6EEACDE43}" srcOrd="0" destOrd="0" presId="urn:microsoft.com/office/officeart/2005/8/layout/hierarchy2"/>
    <dgm:cxn modelId="{DF59E1DF-9363-4393-9FC3-CA8A4E313B26}" type="presOf" srcId="{604DE686-38AA-448A-9E9F-231C53097349}" destId="{B22E1A7A-D01B-4FED-B7A1-C2DD33DB8036}" srcOrd="0" destOrd="0" presId="urn:microsoft.com/office/officeart/2005/8/layout/hierarchy2"/>
    <dgm:cxn modelId="{351347FA-301D-4B8D-A7A7-A22C064C9DD4}" srcId="{0CA6AD2E-E048-43A8-97AE-64F94A3A1B88}" destId="{12ED80DD-9A8A-4C85-B88D-59250C8AB9B9}" srcOrd="0" destOrd="0" parTransId="{3A55ABC8-F806-4CFE-A1BE-3A26C14DE95B}" sibTransId="{DEEF1D4A-4B0E-4967-BA77-E1C3DF12E94C}"/>
    <dgm:cxn modelId="{1FC8CEE9-C559-4B73-9C8C-532C41527F2B}" type="presParOf" srcId="{6B12AB82-3CF5-4A50-B5E6-12F9B6A901FF}" destId="{61B9D18C-05A3-45CC-A317-6C1A450E3E4A}" srcOrd="0" destOrd="0" presId="urn:microsoft.com/office/officeart/2005/8/layout/hierarchy2"/>
    <dgm:cxn modelId="{F68BB5D5-637A-4273-AD91-35037C6BF64A}" type="presParOf" srcId="{61B9D18C-05A3-45CC-A317-6C1A450E3E4A}" destId="{F74CAB44-33E7-4B60-BFE6-B2F6EEACDE43}" srcOrd="0" destOrd="0" presId="urn:microsoft.com/office/officeart/2005/8/layout/hierarchy2"/>
    <dgm:cxn modelId="{FF0B7D2C-B585-4098-A0DD-90641EC599B9}" type="presParOf" srcId="{61B9D18C-05A3-45CC-A317-6C1A450E3E4A}" destId="{354F24B7-1B01-4902-B256-E68315C14D8E}" srcOrd="1" destOrd="0" presId="urn:microsoft.com/office/officeart/2005/8/layout/hierarchy2"/>
    <dgm:cxn modelId="{8FE38192-F3B6-4978-8A9E-8AED84DEEA68}" type="presParOf" srcId="{354F24B7-1B01-4902-B256-E68315C14D8E}" destId="{816547DA-1D9E-4079-84FD-BCA33ABAFA27}" srcOrd="0" destOrd="0" presId="urn:microsoft.com/office/officeart/2005/8/layout/hierarchy2"/>
    <dgm:cxn modelId="{EC045435-D005-4005-B74C-F9F1B7BB9FE4}" type="presParOf" srcId="{816547DA-1D9E-4079-84FD-BCA33ABAFA27}" destId="{871DD53D-11E3-4849-965F-4862668A09E0}" srcOrd="0" destOrd="0" presId="urn:microsoft.com/office/officeart/2005/8/layout/hierarchy2"/>
    <dgm:cxn modelId="{2E30667F-51D2-4A4C-92D4-6D0977530A94}" type="presParOf" srcId="{354F24B7-1B01-4902-B256-E68315C14D8E}" destId="{16403BBD-F9D7-4246-82BB-81136A4F0BAC}" srcOrd="1" destOrd="0" presId="urn:microsoft.com/office/officeart/2005/8/layout/hierarchy2"/>
    <dgm:cxn modelId="{B14362FC-219E-4C39-ABFA-134EFE18D442}" type="presParOf" srcId="{16403BBD-F9D7-4246-82BB-81136A4F0BAC}" destId="{C95EB59B-5189-4510-AD9F-5AB42B5A28C7}" srcOrd="0" destOrd="0" presId="urn:microsoft.com/office/officeart/2005/8/layout/hierarchy2"/>
    <dgm:cxn modelId="{A5B27A4C-21A0-4E66-B5EA-82C059EA729A}" type="presParOf" srcId="{16403BBD-F9D7-4246-82BB-81136A4F0BAC}" destId="{E21BC0C4-5C17-42A3-AEC3-EB3B1D61A5A3}" srcOrd="1" destOrd="0" presId="urn:microsoft.com/office/officeart/2005/8/layout/hierarchy2"/>
    <dgm:cxn modelId="{58555E1F-5695-4BAA-93AE-D6C0656CF7FB}" type="presParOf" srcId="{354F24B7-1B01-4902-B256-E68315C14D8E}" destId="{11EEE174-507B-486B-B32D-63AD8649F81B}" srcOrd="2" destOrd="0" presId="urn:microsoft.com/office/officeart/2005/8/layout/hierarchy2"/>
    <dgm:cxn modelId="{0D31457C-7D4C-43F8-856F-F4A07B33D07C}" type="presParOf" srcId="{11EEE174-507B-486B-B32D-63AD8649F81B}" destId="{E6D544E6-70D6-4A01-837F-6412656EEEC8}" srcOrd="0" destOrd="0" presId="urn:microsoft.com/office/officeart/2005/8/layout/hierarchy2"/>
    <dgm:cxn modelId="{53655A60-940F-4DEA-B5C9-DFFC236B3CC0}" type="presParOf" srcId="{354F24B7-1B01-4902-B256-E68315C14D8E}" destId="{EAF54AEF-4FF7-4255-BBEC-CC3574309B1F}" srcOrd="3" destOrd="0" presId="urn:microsoft.com/office/officeart/2005/8/layout/hierarchy2"/>
    <dgm:cxn modelId="{CD58D510-22AD-483C-AFFC-65AB0196E54B}" type="presParOf" srcId="{EAF54AEF-4FF7-4255-BBEC-CC3574309B1F}" destId="{05A60858-7958-4639-A0BF-A91B672FAC11}" srcOrd="0" destOrd="0" presId="urn:microsoft.com/office/officeart/2005/8/layout/hierarchy2"/>
    <dgm:cxn modelId="{04ADF7C3-A4AA-4F56-842F-A3108F40C78C}" type="presParOf" srcId="{EAF54AEF-4FF7-4255-BBEC-CC3574309B1F}" destId="{153D13D1-3B36-4F51-B084-6A091FF4F235}" srcOrd="1" destOrd="0" presId="urn:microsoft.com/office/officeart/2005/8/layout/hierarchy2"/>
    <dgm:cxn modelId="{6750EBFC-6313-4546-AA3A-3A688CE3B862}" type="presParOf" srcId="{354F24B7-1B01-4902-B256-E68315C14D8E}" destId="{B22E1A7A-D01B-4FED-B7A1-C2DD33DB8036}" srcOrd="4" destOrd="0" presId="urn:microsoft.com/office/officeart/2005/8/layout/hierarchy2"/>
    <dgm:cxn modelId="{734E1241-5DDC-4FB5-A524-EA7F6A7C2C4D}" type="presParOf" srcId="{B22E1A7A-D01B-4FED-B7A1-C2DD33DB8036}" destId="{A366B43B-E473-451A-AF85-E41E5CC04EE2}" srcOrd="0" destOrd="0" presId="urn:microsoft.com/office/officeart/2005/8/layout/hierarchy2"/>
    <dgm:cxn modelId="{7A55A661-5F30-4233-AA25-192331AB3324}" type="presParOf" srcId="{354F24B7-1B01-4902-B256-E68315C14D8E}" destId="{36A110BD-CA4A-4EEE-9BC5-01FC7A8C0323}" srcOrd="5" destOrd="0" presId="urn:microsoft.com/office/officeart/2005/8/layout/hierarchy2"/>
    <dgm:cxn modelId="{4CDB41E1-A958-4D3A-8A4F-7E1897D70F93}" type="presParOf" srcId="{36A110BD-CA4A-4EEE-9BC5-01FC7A8C0323}" destId="{CA02F479-2416-4B87-BB1B-24602D9E5C3E}" srcOrd="0" destOrd="0" presId="urn:microsoft.com/office/officeart/2005/8/layout/hierarchy2"/>
    <dgm:cxn modelId="{D28ECE0D-15B8-4457-8293-FDD24F9CEDA4}" type="presParOf" srcId="{36A110BD-CA4A-4EEE-9BC5-01FC7A8C0323}" destId="{0411DCD3-049E-4BFA-AC0A-0602049574AD}" srcOrd="1" destOrd="0" presId="urn:microsoft.com/office/officeart/2005/8/layout/hierarchy2"/>
    <dgm:cxn modelId="{1BB4BFA3-4F4D-4CCF-B639-17649D481E7F}" type="presParOf" srcId="{354F24B7-1B01-4902-B256-E68315C14D8E}" destId="{2541199C-E504-4959-B5A9-956C0FB817CE}" srcOrd="6" destOrd="0" presId="urn:microsoft.com/office/officeart/2005/8/layout/hierarchy2"/>
    <dgm:cxn modelId="{6A65B6D2-5A54-4002-B62C-87A6750B3754}" type="presParOf" srcId="{2541199C-E504-4959-B5A9-956C0FB817CE}" destId="{0F484AB5-39F2-4EB2-B634-E356429C8B78}" srcOrd="0" destOrd="0" presId="urn:microsoft.com/office/officeart/2005/8/layout/hierarchy2"/>
    <dgm:cxn modelId="{6250F622-5B59-4457-A6C6-872EFE1178EC}" type="presParOf" srcId="{354F24B7-1B01-4902-B256-E68315C14D8E}" destId="{A391F370-4FDD-4997-94A3-00958055AA5A}" srcOrd="7" destOrd="0" presId="urn:microsoft.com/office/officeart/2005/8/layout/hierarchy2"/>
    <dgm:cxn modelId="{75ECBD65-CCC2-4997-A42F-2F78C3EA1EAA}" type="presParOf" srcId="{A391F370-4FDD-4997-94A3-00958055AA5A}" destId="{08B4EE1C-BF51-45CB-ADDD-F0A05776F710}" srcOrd="0" destOrd="0" presId="urn:microsoft.com/office/officeart/2005/8/layout/hierarchy2"/>
    <dgm:cxn modelId="{6A2865C9-A552-478A-B030-B5F1CBD6F393}" type="presParOf" srcId="{A391F370-4FDD-4997-94A3-00958055AA5A}" destId="{2E45AA4C-73FD-46FD-A26F-E818F723615C}" srcOrd="1" destOrd="0" presId="urn:microsoft.com/office/officeart/2005/8/layout/hierarchy2"/>
    <dgm:cxn modelId="{6AC1BC62-CEF7-4DDC-8657-903A5251A4A4}" type="presParOf" srcId="{354F24B7-1B01-4902-B256-E68315C14D8E}" destId="{1C8390E2-E7F5-4C70-8178-2E24E6A65E71}" srcOrd="8" destOrd="0" presId="urn:microsoft.com/office/officeart/2005/8/layout/hierarchy2"/>
    <dgm:cxn modelId="{87A27535-453D-46D4-A9AA-44F747555048}" type="presParOf" srcId="{1C8390E2-E7F5-4C70-8178-2E24E6A65E71}" destId="{DBE5B27E-5F20-46D5-B697-3533882CDB6F}" srcOrd="0" destOrd="0" presId="urn:microsoft.com/office/officeart/2005/8/layout/hierarchy2"/>
    <dgm:cxn modelId="{E5AF4D57-1E88-4816-A9F7-9703CDDB3F76}" type="presParOf" srcId="{354F24B7-1B01-4902-B256-E68315C14D8E}" destId="{53304800-CE5F-470C-9061-5C112CA434F5}" srcOrd="9" destOrd="0" presId="urn:microsoft.com/office/officeart/2005/8/layout/hierarchy2"/>
    <dgm:cxn modelId="{B2FE4E07-F3FC-4713-A515-9EF6966FADF9}" type="presParOf" srcId="{53304800-CE5F-470C-9061-5C112CA434F5}" destId="{E51B4306-5FA4-4AB7-9A6A-C375014EDAD3}" srcOrd="0" destOrd="0" presId="urn:microsoft.com/office/officeart/2005/8/layout/hierarchy2"/>
    <dgm:cxn modelId="{7C9C666A-E955-4066-848E-F00B19559B4A}" type="presParOf" srcId="{53304800-CE5F-470C-9061-5C112CA434F5}" destId="{D1073CC6-57CD-49A8-BCE5-C3C05BBDC68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4CAB44-33E7-4B60-BFE6-B2F6EEACDE43}">
      <dsp:nvSpPr>
        <dsp:cNvPr id="0" name=""/>
        <dsp:cNvSpPr/>
      </dsp:nvSpPr>
      <dsp:spPr>
        <a:xfrm>
          <a:off x="0" y="2788474"/>
          <a:ext cx="1957627" cy="1281051"/>
        </a:xfrm>
        <a:prstGeom prst="roundRect">
          <a:avLst>
            <a:gd name="adj" fmla="val 10000"/>
          </a:avLst>
        </a:prstGeom>
        <a:solidFill>
          <a:schemeClr val="bg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1" kern="1200" dirty="0" err="1">
              <a:solidFill>
                <a:srgbClr val="FFFF00"/>
              </a:solidFill>
              <a:latin typeface="Calibri" panose="020F0502020204030204" pitchFamily="34" charset="0"/>
              <a:cs typeface="Calibri" panose="020F0502020204030204" pitchFamily="34" charset="0"/>
            </a:rPr>
            <a:t>Keutamaan</a:t>
          </a:r>
          <a:r>
            <a:rPr lang="en-US" sz="2800" b="1" kern="1200" dirty="0">
              <a:solidFill>
                <a:srgbClr val="FFFF00"/>
              </a:solidFill>
              <a:latin typeface="Calibri" panose="020F0502020204030204" pitchFamily="34" charset="0"/>
              <a:cs typeface="Calibri" panose="020F0502020204030204" pitchFamily="34" charset="0"/>
            </a:rPr>
            <a:t> </a:t>
          </a:r>
          <a:r>
            <a:rPr lang="en-US" sz="2800" b="1" kern="1200" dirty="0" err="1">
              <a:solidFill>
                <a:srgbClr val="FFFF00"/>
              </a:solidFill>
              <a:latin typeface="Calibri" panose="020F0502020204030204" pitchFamily="34" charset="0"/>
              <a:cs typeface="Calibri" panose="020F0502020204030204" pitchFamily="34" charset="0"/>
            </a:rPr>
            <a:t>Sakit</a:t>
          </a:r>
          <a:endParaRPr lang="en-US" sz="2800" b="1" kern="1200" dirty="0">
            <a:solidFill>
              <a:srgbClr val="FFFF00"/>
            </a:solidFill>
            <a:latin typeface="Calibri" panose="020F0502020204030204" pitchFamily="34" charset="0"/>
            <a:cs typeface="Calibri" panose="020F0502020204030204" pitchFamily="34" charset="0"/>
          </a:endParaRPr>
        </a:p>
      </dsp:txBody>
      <dsp:txXfrm>
        <a:off x="37521" y="2825995"/>
        <a:ext cx="1882585" cy="1206009"/>
      </dsp:txXfrm>
    </dsp:sp>
    <dsp:sp modelId="{816547DA-1D9E-4079-84FD-BCA33ABAFA27}">
      <dsp:nvSpPr>
        <dsp:cNvPr id="0" name=""/>
        <dsp:cNvSpPr/>
      </dsp:nvSpPr>
      <dsp:spPr>
        <a:xfrm rot="16971925">
          <a:off x="790233" y="1954062"/>
          <a:ext cx="3003568" cy="21709"/>
        </a:xfrm>
        <a:custGeom>
          <a:avLst/>
          <a:gdLst/>
          <a:ahLst/>
          <a:cxnLst/>
          <a:rect l="0" t="0" r="0" b="0"/>
          <a:pathLst>
            <a:path>
              <a:moveTo>
                <a:pt x="0" y="10854"/>
              </a:moveTo>
              <a:lnTo>
                <a:pt x="3003568" y="108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b="0" kern="1200">
            <a:latin typeface="Calibri" panose="020F0502020204030204" pitchFamily="34" charset="0"/>
            <a:cs typeface="Calibri" panose="020F0502020204030204" pitchFamily="34" charset="0"/>
          </a:endParaRPr>
        </a:p>
      </dsp:txBody>
      <dsp:txXfrm>
        <a:off x="790233" y="1889827"/>
        <a:ext cx="3003568" cy="150178"/>
      </dsp:txXfrm>
    </dsp:sp>
    <dsp:sp modelId="{C95EB59B-5189-4510-AD9F-5AB42B5A28C7}">
      <dsp:nvSpPr>
        <dsp:cNvPr id="0" name=""/>
        <dsp:cNvSpPr/>
      </dsp:nvSpPr>
      <dsp:spPr>
        <a:xfrm>
          <a:off x="2626407" y="87263"/>
          <a:ext cx="6506670" cy="827140"/>
        </a:xfrm>
        <a:prstGeom prst="roundRect">
          <a:avLst>
            <a:gd name="adj" fmla="val 10000"/>
          </a:avLst>
        </a:prstGeom>
        <a:solidFill>
          <a:schemeClr val="bg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0" kern="1200" dirty="0">
              <a:latin typeface="Calibri" panose="020F0502020204030204" pitchFamily="34" charset="0"/>
              <a:cs typeface="Calibri" panose="020F0502020204030204" pitchFamily="34" charset="0"/>
            </a:rPr>
            <a:t>1. </a:t>
          </a:r>
          <a:r>
            <a:rPr lang="en-ID" sz="2800" b="0" i="0" kern="1200" dirty="0" err="1">
              <a:latin typeface="Calibri" panose="020F0502020204030204" pitchFamily="34" charset="0"/>
              <a:cs typeface="Calibri" panose="020F0502020204030204" pitchFamily="34" charset="0"/>
            </a:rPr>
            <a:t>Sakit</a:t>
          </a:r>
          <a:r>
            <a:rPr lang="en-ID" sz="2800" b="0" i="0" kern="1200" dirty="0">
              <a:latin typeface="Calibri" panose="020F0502020204030204" pitchFamily="34" charset="0"/>
              <a:cs typeface="Calibri" panose="020F0502020204030204" pitchFamily="34" charset="0"/>
            </a:rPr>
            <a:t> Akan </a:t>
          </a:r>
          <a:r>
            <a:rPr lang="en-ID" sz="2800" b="0" i="0" kern="1200" dirty="0" err="1">
              <a:latin typeface="Calibri" panose="020F0502020204030204" pitchFamily="34" charset="0"/>
              <a:cs typeface="Calibri" panose="020F0502020204030204" pitchFamily="34" charset="0"/>
            </a:rPr>
            <a:t>Menghapus</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Dosa</a:t>
          </a:r>
          <a:endParaRPr lang="en-US" sz="2800" b="0" kern="1200" dirty="0">
            <a:latin typeface="Calibri" panose="020F0502020204030204" pitchFamily="34" charset="0"/>
            <a:cs typeface="Calibri" panose="020F0502020204030204" pitchFamily="34" charset="0"/>
          </a:endParaRPr>
        </a:p>
      </dsp:txBody>
      <dsp:txXfrm>
        <a:off x="2650633" y="111489"/>
        <a:ext cx="6458218" cy="778688"/>
      </dsp:txXfrm>
    </dsp:sp>
    <dsp:sp modelId="{11EEE174-507B-486B-B32D-63AD8649F81B}">
      <dsp:nvSpPr>
        <dsp:cNvPr id="0" name=""/>
        <dsp:cNvSpPr/>
      </dsp:nvSpPr>
      <dsp:spPr>
        <a:xfrm rot="17972815">
          <a:off x="1613928" y="2828240"/>
          <a:ext cx="1356176" cy="21709"/>
        </a:xfrm>
        <a:custGeom>
          <a:avLst/>
          <a:gdLst/>
          <a:ahLst/>
          <a:cxnLst/>
          <a:rect l="0" t="0" r="0" b="0"/>
          <a:pathLst>
            <a:path>
              <a:moveTo>
                <a:pt x="0" y="10854"/>
              </a:moveTo>
              <a:lnTo>
                <a:pt x="1356176" y="108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b="0" kern="1200">
            <a:latin typeface="Calibri" panose="020F0502020204030204" pitchFamily="34" charset="0"/>
            <a:cs typeface="Calibri" panose="020F0502020204030204" pitchFamily="34" charset="0"/>
          </a:endParaRPr>
        </a:p>
      </dsp:txBody>
      <dsp:txXfrm>
        <a:off x="1613928" y="2805191"/>
        <a:ext cx="1356176" cy="67808"/>
      </dsp:txXfrm>
    </dsp:sp>
    <dsp:sp modelId="{05A60858-7958-4639-A0BF-A91B672FAC11}">
      <dsp:nvSpPr>
        <dsp:cNvPr id="0" name=""/>
        <dsp:cNvSpPr/>
      </dsp:nvSpPr>
      <dsp:spPr>
        <a:xfrm>
          <a:off x="2626407" y="1295402"/>
          <a:ext cx="6506670" cy="1907577"/>
        </a:xfrm>
        <a:prstGeom prst="roundRect">
          <a:avLst>
            <a:gd name="adj" fmla="val 10000"/>
          </a:avLst>
        </a:prstGeom>
        <a:solidFill>
          <a:schemeClr val="bg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0" kern="1200" dirty="0">
              <a:latin typeface="Calibri" panose="020F0502020204030204" pitchFamily="34" charset="0"/>
              <a:cs typeface="Calibri" panose="020F0502020204030204" pitchFamily="34" charset="0"/>
            </a:rPr>
            <a:t>2. </a:t>
          </a:r>
          <a:r>
            <a:rPr lang="en-ID" sz="2800" b="0" i="0" kern="1200" dirty="0" err="1">
              <a:latin typeface="Calibri" panose="020F0502020204030204" pitchFamily="34" charset="0"/>
              <a:cs typeface="Calibri" panose="020F0502020204030204" pitchFamily="34" charset="0"/>
            </a:rPr>
            <a:t>Tetap</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Mendapatkan</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Pahala</a:t>
          </a:r>
          <a:r>
            <a:rPr lang="en-ID" sz="2800" b="0" i="0" kern="1200" dirty="0">
              <a:latin typeface="Calibri" panose="020F0502020204030204" pitchFamily="34" charset="0"/>
              <a:cs typeface="Calibri" panose="020F0502020204030204" pitchFamily="34" charset="0"/>
            </a:rPr>
            <a:t> Dari Amal </a:t>
          </a:r>
          <a:r>
            <a:rPr lang="en-ID" sz="2800" b="0" i="0" kern="1200" dirty="0" err="1">
              <a:latin typeface="Calibri" panose="020F0502020204030204" pitchFamily="34" charset="0"/>
              <a:cs typeface="Calibri" panose="020F0502020204030204" pitchFamily="34" charset="0"/>
            </a:rPr>
            <a:t>Kebaikan</a:t>
          </a:r>
          <a:r>
            <a:rPr lang="en-ID" sz="2800" b="0" i="0" kern="1200" dirty="0">
              <a:latin typeface="Calibri" panose="020F0502020204030204" pitchFamily="34" charset="0"/>
              <a:cs typeface="Calibri" panose="020F0502020204030204" pitchFamily="34" charset="0"/>
            </a:rPr>
            <a:t> Yang </a:t>
          </a:r>
          <a:r>
            <a:rPr lang="en-ID" sz="2800" b="0" i="0" kern="1200" dirty="0" err="1">
              <a:latin typeface="Calibri" panose="020F0502020204030204" pitchFamily="34" charset="0"/>
              <a:cs typeface="Calibri" panose="020F0502020204030204" pitchFamily="34" charset="0"/>
            </a:rPr>
            <a:t>Biasa</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Dilakukannya</a:t>
          </a:r>
          <a:r>
            <a:rPr lang="en-ID" sz="2800" b="0" i="0" kern="1200" dirty="0">
              <a:latin typeface="Calibri" panose="020F0502020204030204" pitchFamily="34" charset="0"/>
              <a:cs typeface="Calibri" panose="020F0502020204030204" pitchFamily="34" charset="0"/>
            </a:rPr>
            <a:t> Di Waktu </a:t>
          </a:r>
          <a:r>
            <a:rPr lang="en-ID" sz="2800" b="0" i="0" kern="1200" dirty="0" err="1">
              <a:latin typeface="Calibri" panose="020F0502020204030204" pitchFamily="34" charset="0"/>
              <a:cs typeface="Calibri" panose="020F0502020204030204" pitchFamily="34" charset="0"/>
            </a:rPr>
            <a:t>Sehat</a:t>
          </a:r>
          <a:endParaRPr lang="en-US" sz="2800" b="0" kern="1200" dirty="0">
            <a:latin typeface="Calibri" panose="020F0502020204030204" pitchFamily="34" charset="0"/>
            <a:cs typeface="Calibri" panose="020F0502020204030204" pitchFamily="34" charset="0"/>
          </a:endParaRPr>
        </a:p>
      </dsp:txBody>
      <dsp:txXfrm>
        <a:off x="2682278" y="1351273"/>
        <a:ext cx="6394928" cy="1795835"/>
      </dsp:txXfrm>
    </dsp:sp>
    <dsp:sp modelId="{B22E1A7A-D01B-4FED-B7A1-C2DD33DB8036}">
      <dsp:nvSpPr>
        <dsp:cNvPr id="0" name=""/>
        <dsp:cNvSpPr/>
      </dsp:nvSpPr>
      <dsp:spPr>
        <a:xfrm rot="2335807">
          <a:off x="1862162" y="3688254"/>
          <a:ext cx="859710" cy="21709"/>
        </a:xfrm>
        <a:custGeom>
          <a:avLst/>
          <a:gdLst/>
          <a:ahLst/>
          <a:cxnLst/>
          <a:rect l="0" t="0" r="0" b="0"/>
          <a:pathLst>
            <a:path>
              <a:moveTo>
                <a:pt x="0" y="10854"/>
              </a:moveTo>
              <a:lnTo>
                <a:pt x="859710" y="108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b="0" kern="1200">
            <a:latin typeface="Calibri" panose="020F0502020204030204" pitchFamily="34" charset="0"/>
            <a:cs typeface="Calibri" panose="020F0502020204030204" pitchFamily="34" charset="0"/>
          </a:endParaRPr>
        </a:p>
      </dsp:txBody>
      <dsp:txXfrm>
        <a:off x="1862162" y="3677616"/>
        <a:ext cx="859710" cy="42985"/>
      </dsp:txXfrm>
    </dsp:sp>
    <dsp:sp modelId="{CA02F479-2416-4B87-BB1B-24602D9E5C3E}">
      <dsp:nvSpPr>
        <dsp:cNvPr id="0" name=""/>
        <dsp:cNvSpPr/>
      </dsp:nvSpPr>
      <dsp:spPr>
        <a:xfrm>
          <a:off x="2626407" y="3555647"/>
          <a:ext cx="6510525" cy="827140"/>
        </a:xfrm>
        <a:prstGeom prst="roundRect">
          <a:avLst>
            <a:gd name="adj" fmla="val 10000"/>
          </a:avLst>
        </a:prstGeom>
        <a:solidFill>
          <a:schemeClr val="bg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0" kern="1200" dirty="0">
              <a:latin typeface="Calibri" panose="020F0502020204030204" pitchFamily="34" charset="0"/>
              <a:cs typeface="Calibri" panose="020F0502020204030204" pitchFamily="34" charset="0"/>
            </a:rPr>
            <a:t>3. </a:t>
          </a:r>
          <a:r>
            <a:rPr lang="en-ID" sz="2800" b="0" i="0" kern="1200" dirty="0" err="1">
              <a:latin typeface="Calibri" panose="020F0502020204030204" pitchFamily="34" charset="0"/>
              <a:cs typeface="Calibri" panose="020F0502020204030204" pitchFamily="34" charset="0"/>
            </a:rPr>
            <a:t>Memperoleh</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Pahala</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Kebaikan</a:t>
          </a:r>
          <a:endParaRPr lang="en-US" sz="2800" b="0" kern="1200" dirty="0">
            <a:latin typeface="Calibri" panose="020F0502020204030204" pitchFamily="34" charset="0"/>
            <a:cs typeface="Calibri" panose="020F0502020204030204" pitchFamily="34" charset="0"/>
          </a:endParaRPr>
        </a:p>
      </dsp:txBody>
      <dsp:txXfrm>
        <a:off x="2650633" y="3579873"/>
        <a:ext cx="6462073" cy="778688"/>
      </dsp:txXfrm>
    </dsp:sp>
    <dsp:sp modelId="{2541199C-E504-4959-B5A9-956C0FB817CE}">
      <dsp:nvSpPr>
        <dsp:cNvPr id="0" name=""/>
        <dsp:cNvSpPr/>
      </dsp:nvSpPr>
      <dsp:spPr>
        <a:xfrm rot="4071686">
          <a:off x="1404683" y="4240060"/>
          <a:ext cx="1774668" cy="21709"/>
        </a:xfrm>
        <a:custGeom>
          <a:avLst/>
          <a:gdLst/>
          <a:ahLst/>
          <a:cxnLst/>
          <a:rect l="0" t="0" r="0" b="0"/>
          <a:pathLst>
            <a:path>
              <a:moveTo>
                <a:pt x="0" y="10854"/>
              </a:moveTo>
              <a:lnTo>
                <a:pt x="1774668" y="108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b="0" kern="1200">
            <a:latin typeface="Calibri" panose="020F0502020204030204" pitchFamily="34" charset="0"/>
            <a:cs typeface="Calibri" panose="020F0502020204030204" pitchFamily="34" charset="0"/>
          </a:endParaRPr>
        </a:p>
      </dsp:txBody>
      <dsp:txXfrm>
        <a:off x="1404683" y="4206548"/>
        <a:ext cx="1774668" cy="88733"/>
      </dsp:txXfrm>
    </dsp:sp>
    <dsp:sp modelId="{08B4EE1C-BF51-45CB-ADDD-F0A05776F710}">
      <dsp:nvSpPr>
        <dsp:cNvPr id="0" name=""/>
        <dsp:cNvSpPr/>
      </dsp:nvSpPr>
      <dsp:spPr>
        <a:xfrm>
          <a:off x="2626407" y="4659260"/>
          <a:ext cx="6510525" cy="827140"/>
        </a:xfrm>
        <a:prstGeom prst="roundRect">
          <a:avLst>
            <a:gd name="adj" fmla="val 10000"/>
          </a:avLst>
        </a:prstGeom>
        <a:solidFill>
          <a:schemeClr val="bg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lvl="0" indent="0" algn="ctr" defTabSz="1200150">
            <a:lnSpc>
              <a:spcPct val="90000"/>
            </a:lnSpc>
            <a:spcBef>
              <a:spcPct val="0"/>
            </a:spcBef>
            <a:spcAft>
              <a:spcPct val="35000"/>
            </a:spcAft>
            <a:buNone/>
          </a:pPr>
          <a:r>
            <a:rPr lang="en-US" sz="2700" b="0" kern="1200" dirty="0">
              <a:latin typeface="Calibri" panose="020F0502020204030204" pitchFamily="34" charset="0"/>
              <a:cs typeface="Calibri" panose="020F0502020204030204" pitchFamily="34" charset="0"/>
            </a:rPr>
            <a:t>4. </a:t>
          </a:r>
          <a:r>
            <a:rPr lang="it-IT" sz="2700" b="0" i="0" kern="1200" dirty="0">
              <a:latin typeface="Calibri" panose="020F0502020204030204" pitchFamily="34" charset="0"/>
              <a:cs typeface="Calibri" panose="020F0502020204030204" pitchFamily="34" charset="0"/>
            </a:rPr>
            <a:t>Memperoleh Derajat Yang Tinggi di Sisi Allah</a:t>
          </a:r>
          <a:endParaRPr lang="en-US" sz="2700" b="0" kern="1200" dirty="0">
            <a:latin typeface="Calibri" panose="020F0502020204030204" pitchFamily="34" charset="0"/>
            <a:cs typeface="Calibri" panose="020F0502020204030204" pitchFamily="34" charset="0"/>
          </a:endParaRPr>
        </a:p>
      </dsp:txBody>
      <dsp:txXfrm>
        <a:off x="2650633" y="4683486"/>
        <a:ext cx="6462073" cy="778688"/>
      </dsp:txXfrm>
    </dsp:sp>
    <dsp:sp modelId="{1C8390E2-E7F5-4C70-8178-2E24E6A65E71}">
      <dsp:nvSpPr>
        <dsp:cNvPr id="0" name=""/>
        <dsp:cNvSpPr/>
      </dsp:nvSpPr>
      <dsp:spPr>
        <a:xfrm rot="4608164">
          <a:off x="827350" y="4844129"/>
          <a:ext cx="2929333" cy="21709"/>
        </a:xfrm>
        <a:custGeom>
          <a:avLst/>
          <a:gdLst/>
          <a:ahLst/>
          <a:cxnLst/>
          <a:rect l="0" t="0" r="0" b="0"/>
          <a:pathLst>
            <a:path>
              <a:moveTo>
                <a:pt x="0" y="10854"/>
              </a:moveTo>
              <a:lnTo>
                <a:pt x="2929333" y="1085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1244600">
            <a:lnSpc>
              <a:spcPct val="90000"/>
            </a:lnSpc>
            <a:spcBef>
              <a:spcPct val="0"/>
            </a:spcBef>
            <a:spcAft>
              <a:spcPct val="35000"/>
            </a:spcAft>
            <a:buNone/>
          </a:pPr>
          <a:endParaRPr lang="en-US" sz="2800" b="0" kern="1200">
            <a:latin typeface="Calibri" panose="020F0502020204030204" pitchFamily="34" charset="0"/>
            <a:cs typeface="Calibri" panose="020F0502020204030204" pitchFamily="34" charset="0"/>
          </a:endParaRPr>
        </a:p>
      </dsp:txBody>
      <dsp:txXfrm>
        <a:off x="827350" y="4781751"/>
        <a:ext cx="2929333" cy="146466"/>
      </dsp:txXfrm>
    </dsp:sp>
    <dsp:sp modelId="{E51B4306-5FA4-4AB7-9A6A-C375014EDAD3}">
      <dsp:nvSpPr>
        <dsp:cNvPr id="0" name=""/>
        <dsp:cNvSpPr/>
      </dsp:nvSpPr>
      <dsp:spPr>
        <a:xfrm>
          <a:off x="2626407" y="5867399"/>
          <a:ext cx="6510525" cy="827140"/>
        </a:xfrm>
        <a:prstGeom prst="roundRect">
          <a:avLst>
            <a:gd name="adj" fmla="val 10000"/>
          </a:avLst>
        </a:prstGeom>
        <a:solidFill>
          <a:schemeClr val="bg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1244600">
            <a:lnSpc>
              <a:spcPct val="90000"/>
            </a:lnSpc>
            <a:spcBef>
              <a:spcPct val="0"/>
            </a:spcBef>
            <a:spcAft>
              <a:spcPct val="35000"/>
            </a:spcAft>
            <a:buNone/>
          </a:pPr>
          <a:r>
            <a:rPr lang="en-US" sz="2800" b="0" kern="1200" dirty="0">
              <a:latin typeface="Calibri" panose="020F0502020204030204" pitchFamily="34" charset="0"/>
              <a:cs typeface="Calibri" panose="020F0502020204030204" pitchFamily="34" charset="0"/>
            </a:rPr>
            <a:t>5. </a:t>
          </a:r>
          <a:r>
            <a:rPr lang="en-ID" sz="2800" b="0" i="0" kern="1200" dirty="0" err="1">
              <a:latin typeface="Calibri" panose="020F0502020204030204" pitchFamily="34" charset="0"/>
              <a:cs typeface="Calibri" panose="020F0502020204030204" pitchFamily="34" charset="0"/>
            </a:rPr>
            <a:t>Memperoleh</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Ganjaran</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Berupa</a:t>
          </a:r>
          <a:r>
            <a:rPr lang="en-ID" sz="2800" b="0" i="0" kern="1200" dirty="0">
              <a:latin typeface="Calibri" panose="020F0502020204030204" pitchFamily="34" charset="0"/>
              <a:cs typeface="Calibri" panose="020F0502020204030204" pitchFamily="34" charset="0"/>
            </a:rPr>
            <a:t> </a:t>
          </a:r>
          <a:r>
            <a:rPr lang="en-ID" sz="2800" b="0" i="0" kern="1200" dirty="0" err="1">
              <a:latin typeface="Calibri" panose="020F0502020204030204" pitchFamily="34" charset="0"/>
              <a:cs typeface="Calibri" panose="020F0502020204030204" pitchFamily="34" charset="0"/>
            </a:rPr>
            <a:t>Surga</a:t>
          </a:r>
          <a:endParaRPr lang="en-US" sz="2800" b="0" kern="1200" dirty="0">
            <a:latin typeface="Calibri" panose="020F0502020204030204" pitchFamily="34" charset="0"/>
            <a:cs typeface="Calibri" panose="020F0502020204030204" pitchFamily="34" charset="0"/>
          </a:endParaRPr>
        </a:p>
      </dsp:txBody>
      <dsp:txXfrm>
        <a:off x="2650633" y="5891625"/>
        <a:ext cx="6462073" cy="77868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194" name="Group 1026"/>
          <p:cNvGrpSpPr>
            <a:grpSpLocks/>
          </p:cNvGrpSpPr>
          <p:nvPr/>
        </p:nvGrpSpPr>
        <p:grpSpPr bwMode="auto">
          <a:xfrm>
            <a:off x="0" y="3902075"/>
            <a:ext cx="3400425" cy="2949575"/>
            <a:chOff x="0" y="2458"/>
            <a:chExt cx="2142" cy="1858"/>
          </a:xfrm>
        </p:grpSpPr>
        <p:sp>
          <p:nvSpPr>
            <p:cNvPr id="8195" name="Freeform 1027"/>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6" name="Freeform 1028"/>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en-US"/>
            </a:p>
          </p:txBody>
        </p:sp>
        <p:sp>
          <p:nvSpPr>
            <p:cNvPr id="8197" name="Freeform 1029"/>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8" name="Freeform 1030"/>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8199" name="Oval 1031"/>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sp>
          <p:nvSpPr>
            <p:cNvPr id="8200" name="Oval 1032"/>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en-US"/>
            </a:p>
          </p:txBody>
        </p:sp>
        <p:sp>
          <p:nvSpPr>
            <p:cNvPr id="8201" name="Oval 1033"/>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grpSp>
      <p:sp>
        <p:nvSpPr>
          <p:cNvPr id="8202" name="Rectangle 1034"/>
          <p:cNvSpPr>
            <a:spLocks noGrp="1" noChangeArrowheads="1"/>
          </p:cNvSpPr>
          <p:nvPr>
            <p:ph type="ctrTitle" sz="quarter"/>
          </p:nvPr>
        </p:nvSpPr>
        <p:spPr>
          <a:xfrm>
            <a:off x="685800" y="1873250"/>
            <a:ext cx="7772400" cy="1555750"/>
          </a:xfrm>
        </p:spPr>
        <p:txBody>
          <a:bodyPr/>
          <a:lstStyle>
            <a:lvl1pPr>
              <a:defRPr sz="4800"/>
            </a:lvl1pPr>
          </a:lstStyle>
          <a:p>
            <a:r>
              <a:rPr lang="en-US"/>
              <a:t>Click to edit Master title style</a:t>
            </a:r>
          </a:p>
        </p:txBody>
      </p:sp>
      <p:sp>
        <p:nvSpPr>
          <p:cNvPr id="8203" name="Rectangle 103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8204" name="Rectangle 1036"/>
          <p:cNvSpPr>
            <a:spLocks noGrp="1" noChangeArrowheads="1"/>
          </p:cNvSpPr>
          <p:nvPr>
            <p:ph type="dt" sz="quarter" idx="2"/>
          </p:nvPr>
        </p:nvSpPr>
        <p:spPr/>
        <p:txBody>
          <a:bodyPr/>
          <a:lstStyle>
            <a:lvl1pPr>
              <a:defRPr/>
            </a:lvl1pPr>
          </a:lstStyle>
          <a:p>
            <a:endParaRPr lang="en-US"/>
          </a:p>
        </p:txBody>
      </p:sp>
      <p:sp>
        <p:nvSpPr>
          <p:cNvPr id="8205" name="Rectangle 1037"/>
          <p:cNvSpPr>
            <a:spLocks noGrp="1" noChangeArrowheads="1"/>
          </p:cNvSpPr>
          <p:nvPr>
            <p:ph type="ftr" sz="quarter" idx="3"/>
          </p:nvPr>
        </p:nvSpPr>
        <p:spPr/>
        <p:txBody>
          <a:bodyPr/>
          <a:lstStyle>
            <a:lvl1pPr>
              <a:defRPr/>
            </a:lvl1pPr>
          </a:lstStyle>
          <a:p>
            <a:endParaRPr lang="en-US"/>
          </a:p>
        </p:txBody>
      </p:sp>
      <p:sp>
        <p:nvSpPr>
          <p:cNvPr id="8206" name="Rectangle 1038"/>
          <p:cNvSpPr>
            <a:spLocks noGrp="1" noChangeArrowheads="1"/>
          </p:cNvSpPr>
          <p:nvPr>
            <p:ph type="sldNum" sz="quarter" idx="4"/>
          </p:nvPr>
        </p:nvSpPr>
        <p:spPr/>
        <p:txBody>
          <a:bodyPr/>
          <a:lstStyle>
            <a:lvl1pPr>
              <a:defRPr/>
            </a:lvl1pPr>
          </a:lstStyle>
          <a:p>
            <a:fld id="{44A9D786-4700-4151-9407-ECFE77FCD9DE}" type="slidenum">
              <a:rPr lang="en-US"/>
              <a:pPr/>
              <a:t>‹#›</a:t>
            </a:fld>
            <a:endParaRPr lang="en-US"/>
          </a:p>
        </p:txBody>
      </p:sp>
    </p:spTree>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5AD76B6-C968-4CFA-A284-7F9E52E222EE}" type="slidenum">
              <a:rPr lang="en-US"/>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54E16D-24CD-499F-B7BF-19387858D316}" type="slidenum">
              <a:rPr lang="en-US"/>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792DCEA-3661-4D00-BFE4-1B9993FEAD2D}" type="slidenum">
              <a:rPr lang="en-US"/>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8787BAC-0EF1-42C1-8977-C7C0F510019F}" type="slidenum">
              <a:rPr lang="en-US"/>
              <a:pPr/>
              <a:t>‹#›</a:t>
            </a:fld>
            <a:endParaRPr lang="en-US"/>
          </a:p>
        </p:txBody>
      </p:sp>
    </p:spTree>
  </p:cSld>
  <p:clrMapOvr>
    <a:masterClrMapping/>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AA59B7D-47F2-4D77-988D-5E92CD5F59E8}" type="slidenum">
              <a:rPr lang="en-US"/>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4A28F62-6C28-418C-AD9A-85E963B24AF4}" type="slidenum">
              <a:rPr lang="en-US"/>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E70B884-D476-4868-B8B1-F84EE4692975}" type="slidenum">
              <a:rPr lang="en-US"/>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D607BAEC-05C9-4FE2-B487-02E9E09B0AB7}" type="slidenum">
              <a:rPr lang="en-US"/>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030ADAD-A909-486D-8D3E-1B0D8EBEA5FA}" type="slidenum">
              <a:rPr lang="en-US"/>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4D174D4-7229-4264-982C-22ADBEB36C84}" type="slidenum">
              <a:rPr lang="en-US"/>
              <a:pPr/>
              <a:t>‹#›</a:t>
            </a:fld>
            <a:endParaRPr lang="en-US"/>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0" y="3902075"/>
            <a:ext cx="3400425" cy="2949575"/>
            <a:chOff x="0" y="2458"/>
            <a:chExt cx="2142" cy="1858"/>
          </a:xfrm>
        </p:grpSpPr>
        <p:sp>
          <p:nvSpPr>
            <p:cNvPr id="7171"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2"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endParaRPr lang="en-US"/>
            </a:p>
          </p:txBody>
        </p:sp>
        <p:sp>
          <p:nvSpPr>
            <p:cNvPr id="7173"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4"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endParaRPr lang="en-US"/>
            </a:p>
          </p:txBody>
        </p:sp>
        <p:sp>
          <p:nvSpPr>
            <p:cNvPr id="7175"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sp>
          <p:nvSpPr>
            <p:cNvPr id="7176"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endParaRPr lang="en-US"/>
            </a:p>
          </p:txBody>
        </p:sp>
        <p:sp>
          <p:nvSpPr>
            <p:cNvPr id="7177"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endParaRPr lang="en-US"/>
            </a:p>
          </p:txBody>
        </p:sp>
      </p:grpSp>
      <p:sp>
        <p:nvSpPr>
          <p:cNvPr id="7178"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7179"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80"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10199"/>
                  </a:outerShdw>
                </a:effectLst>
              </a:defRPr>
            </a:lvl1pPr>
          </a:lstStyle>
          <a:p>
            <a:endParaRPr lang="en-US"/>
          </a:p>
        </p:txBody>
      </p:sp>
      <p:sp>
        <p:nvSpPr>
          <p:cNvPr id="7181"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10199"/>
                  </a:outerShdw>
                </a:effectLst>
              </a:defRPr>
            </a:lvl1pPr>
          </a:lstStyle>
          <a:p>
            <a:endParaRPr lang="en-US"/>
          </a:p>
        </p:txBody>
      </p:sp>
      <p:sp>
        <p:nvSpPr>
          <p:cNvPr id="7182"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10199"/>
                  </a:outerShdw>
                </a:effectLst>
              </a:defRPr>
            </a:lvl1pPr>
          </a:lstStyle>
          <a:p>
            <a:fld id="{D5C24CDC-32E7-4083-B887-83D602DF03E7}"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ransition>
    <p:dissolve/>
  </p:transition>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fontAlgn="base">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fontAlgn="base">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fontAlgn="base">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fontAlgn="base">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4572000"/>
            <a:ext cx="8686800" cy="1981200"/>
          </a:xfrm>
        </p:spPr>
        <p:txBody>
          <a:bodyPr>
            <a:noAutofit/>
          </a:bodyPr>
          <a:lstStyle/>
          <a:p>
            <a:pPr rtl="1"/>
            <a:r>
              <a:rPr lang="en-US" sz="7200" b="1" dirty="0">
                <a:solidFill>
                  <a:srgbClr val="FFFF00"/>
                </a:solidFill>
                <a:effectLst/>
                <a:latin typeface="Calibri" panose="020F0502020204030204" pitchFamily="34" charset="0"/>
                <a:cs typeface="Calibri" panose="020F0502020204030204" pitchFamily="34" charset="0"/>
              </a:rPr>
              <a:t>Lelah Yang </a:t>
            </a:r>
            <a:r>
              <a:rPr lang="en-US" sz="7200" b="1" dirty="0" err="1">
                <a:solidFill>
                  <a:srgbClr val="FFFF00"/>
                </a:solidFill>
                <a:effectLst/>
                <a:latin typeface="Calibri" panose="020F0502020204030204" pitchFamily="34" charset="0"/>
                <a:cs typeface="Calibri" panose="020F0502020204030204" pitchFamily="34" charset="0"/>
              </a:rPr>
              <a:t>Dicintai</a:t>
            </a:r>
            <a:r>
              <a:rPr lang="en-US" sz="7200" b="1" dirty="0">
                <a:solidFill>
                  <a:srgbClr val="FFFF00"/>
                </a:solidFill>
                <a:effectLst/>
                <a:latin typeface="Calibri" panose="020F0502020204030204" pitchFamily="34" charset="0"/>
                <a:cs typeface="Calibri" panose="020F0502020204030204" pitchFamily="34" charset="0"/>
              </a:rPr>
              <a:t> Allah</a:t>
            </a:r>
          </a:p>
        </p:txBody>
      </p:sp>
      <p:pic>
        <p:nvPicPr>
          <p:cNvPr id="1026" name="Picture 2" descr="Gambar terkait">
            <a:extLst>
              <a:ext uri="{FF2B5EF4-FFF2-40B4-BE49-F238E27FC236}">
                <a16:creationId xmlns:a16="http://schemas.microsoft.com/office/drawing/2014/main" id="{CD825DF6-FB3E-4F5D-BE8B-7E0371C8379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4837" y="215520"/>
            <a:ext cx="6855049" cy="435648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rtl="1"/>
            <a:r>
              <a:rPr lang="ar-SA" sz="5400" dirty="0">
                <a:solidFill>
                  <a:srgbClr val="FFFF00"/>
                </a:solidFill>
                <a:cs typeface="Traditional Arabic" pitchFamily="2" charset="-78"/>
              </a:rPr>
              <a:t>وَمَنْ أَحْسَنُ قَوْلًا مِمَّنْ دَعَا إِلَى اللَّهِ وَعَمِلَ صَالِحًا وَقَالَ إِنَّنِي مِنَ الْمُسْلِمِينَ</a:t>
            </a:r>
            <a:endParaRPr lang="en-US" sz="5400" dirty="0">
              <a:solidFill>
                <a:srgbClr val="FFFF00"/>
              </a:solidFill>
              <a:cs typeface="Traditional Arabic" pitchFamily="2" charset="-78"/>
            </a:endParaRPr>
          </a:p>
          <a:p>
            <a:pPr algn="ctr"/>
            <a:endParaRPr lang="en-US" sz="3200" i="1" dirty="0">
              <a:latin typeface="Calibri" panose="020F0502020204030204" pitchFamily="34" charset="0"/>
              <a:cs typeface="Calibri" panose="020F0502020204030204" pitchFamily="34" charset="0"/>
            </a:endParaRPr>
          </a:p>
          <a:p>
            <a:pPr algn="ctr"/>
            <a:r>
              <a:rPr lang="en-US" sz="3200" i="1" dirty="0" err="1">
                <a:latin typeface="Calibri" panose="020F0502020204030204" pitchFamily="34" charset="0"/>
                <a:cs typeface="Calibri" panose="020F0502020204030204" pitchFamily="34" charset="0"/>
              </a:rPr>
              <a:t>Siapakah</a:t>
            </a:r>
            <a:r>
              <a:rPr lang="en-US" sz="3200" i="1" dirty="0">
                <a:latin typeface="Calibri" panose="020F0502020204030204" pitchFamily="34" charset="0"/>
                <a:cs typeface="Calibri" panose="020F0502020204030204" pitchFamily="34" charset="0"/>
              </a:rPr>
              <a:t> yang </a:t>
            </a:r>
            <a:r>
              <a:rPr lang="en-US" sz="3200" i="1" dirty="0" err="1">
                <a:latin typeface="Calibri" panose="020F0502020204030204" pitchFamily="34" charset="0"/>
                <a:cs typeface="Calibri" panose="020F0502020204030204" pitchFamily="34" charset="0"/>
              </a:rPr>
              <a:t>lebih</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baik</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perkataannya</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daripada</a:t>
            </a:r>
            <a:r>
              <a:rPr lang="en-US" sz="3200" i="1" dirty="0">
                <a:latin typeface="Calibri" panose="020F0502020204030204" pitchFamily="34" charset="0"/>
                <a:cs typeface="Calibri" panose="020F0502020204030204" pitchFamily="34" charset="0"/>
              </a:rPr>
              <a:t> orang yang </a:t>
            </a:r>
            <a:r>
              <a:rPr lang="en-US" sz="3200" i="1" dirty="0" err="1">
                <a:latin typeface="Calibri" panose="020F0502020204030204" pitchFamily="34" charset="0"/>
                <a:cs typeface="Calibri" panose="020F0502020204030204" pitchFamily="34" charset="0"/>
              </a:rPr>
              <a:t>menyeru</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kepada</a:t>
            </a:r>
            <a:r>
              <a:rPr lang="en-US" sz="3200" i="1" dirty="0">
                <a:latin typeface="Calibri" panose="020F0502020204030204" pitchFamily="34" charset="0"/>
                <a:cs typeface="Calibri" panose="020F0502020204030204" pitchFamily="34" charset="0"/>
              </a:rPr>
              <a:t> Allah, </a:t>
            </a:r>
            <a:r>
              <a:rPr lang="en-US" sz="3200" i="1" dirty="0" err="1">
                <a:latin typeface="Calibri" panose="020F0502020204030204" pitchFamily="34" charset="0"/>
                <a:cs typeface="Calibri" panose="020F0502020204030204" pitchFamily="34" charset="0"/>
              </a:rPr>
              <a:t>mengerjakan</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amal</a:t>
            </a:r>
            <a:r>
              <a:rPr lang="en-US" sz="3200" i="1" dirty="0">
                <a:latin typeface="Calibri" panose="020F0502020204030204" pitchFamily="34" charset="0"/>
                <a:cs typeface="Calibri" panose="020F0502020204030204" pitchFamily="34" charset="0"/>
              </a:rPr>
              <a:t> yang </a:t>
            </a:r>
            <a:r>
              <a:rPr lang="en-US" sz="3200" i="1" dirty="0" err="1">
                <a:latin typeface="Calibri" panose="020F0502020204030204" pitchFamily="34" charset="0"/>
                <a:cs typeface="Calibri" panose="020F0502020204030204" pitchFamily="34" charset="0"/>
              </a:rPr>
              <a:t>shalih</a:t>
            </a:r>
            <a:r>
              <a:rPr lang="en-US" sz="3200" i="1" dirty="0">
                <a:latin typeface="Calibri" panose="020F0502020204030204" pitchFamily="34" charset="0"/>
                <a:cs typeface="Calibri" panose="020F0502020204030204" pitchFamily="34" charset="0"/>
              </a:rPr>
              <a:t>, dan </a:t>
            </a:r>
            <a:r>
              <a:rPr lang="en-US" sz="3200" i="1" dirty="0" err="1">
                <a:latin typeface="Calibri" panose="020F0502020204030204" pitchFamily="34" charset="0"/>
                <a:cs typeface="Calibri" panose="020F0502020204030204" pitchFamily="34" charset="0"/>
              </a:rPr>
              <a:t>berkata</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Sesungguhnya</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aku</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termasuk</a:t>
            </a:r>
            <a:r>
              <a:rPr lang="en-US" sz="3200" i="1" dirty="0">
                <a:latin typeface="Calibri" panose="020F0502020204030204" pitchFamily="34" charset="0"/>
                <a:cs typeface="Calibri" panose="020F0502020204030204" pitchFamily="34" charset="0"/>
              </a:rPr>
              <a:t> orang-orang yang </a:t>
            </a:r>
            <a:r>
              <a:rPr lang="en-US" sz="3200" i="1" dirty="0" err="1">
                <a:latin typeface="Calibri" panose="020F0502020204030204" pitchFamily="34" charset="0"/>
                <a:cs typeface="Calibri" panose="020F0502020204030204" pitchFamily="34" charset="0"/>
              </a:rPr>
              <a:t>berserah</a:t>
            </a:r>
            <a:r>
              <a:rPr lang="en-US" sz="3200" i="1" dirty="0">
                <a:latin typeface="Calibri" panose="020F0502020204030204" pitchFamily="34" charset="0"/>
                <a:cs typeface="Calibri" panose="020F0502020204030204" pitchFamily="34" charset="0"/>
              </a:rPr>
              <a:t> </a:t>
            </a:r>
            <a:r>
              <a:rPr lang="en-US" sz="3200" i="1" dirty="0" err="1">
                <a:latin typeface="Calibri" panose="020F0502020204030204" pitchFamily="34" charset="0"/>
                <a:cs typeface="Calibri" panose="020F0502020204030204" pitchFamily="34" charset="0"/>
              </a:rPr>
              <a:t>diri</a:t>
            </a:r>
            <a:r>
              <a:rPr lang="en-US" sz="3200" i="1" dirty="0">
                <a:latin typeface="Calibri" panose="020F0502020204030204" pitchFamily="34" charset="0"/>
                <a:cs typeface="Calibri" panose="020F0502020204030204" pitchFamily="34" charset="0"/>
              </a:rPr>
              <a:t> ?“</a:t>
            </a:r>
          </a:p>
          <a:p>
            <a:pPr algn="ctr"/>
            <a:r>
              <a:rPr lang="en-US" sz="3200" b="1" dirty="0">
                <a:solidFill>
                  <a:srgbClr val="00FFFF"/>
                </a:solidFill>
                <a:latin typeface="Calibri" panose="020F0502020204030204" pitchFamily="34" charset="0"/>
                <a:cs typeface="Calibri" panose="020F0502020204030204" pitchFamily="34" charset="0"/>
              </a:rPr>
              <a:t>(QS </a:t>
            </a:r>
            <a:r>
              <a:rPr lang="en-US" sz="3200" b="1" dirty="0" err="1">
                <a:solidFill>
                  <a:srgbClr val="00FFFF"/>
                </a:solidFill>
                <a:latin typeface="Calibri" panose="020F0502020204030204" pitchFamily="34" charset="0"/>
                <a:cs typeface="Calibri" panose="020F0502020204030204" pitchFamily="34" charset="0"/>
              </a:rPr>
              <a:t>Fushshilat</a:t>
            </a:r>
            <a:r>
              <a:rPr lang="en-US" sz="3200" b="1" dirty="0">
                <a:solidFill>
                  <a:srgbClr val="00FFFF"/>
                </a:solidFill>
                <a:latin typeface="Calibri" panose="020F0502020204030204" pitchFamily="34" charset="0"/>
                <a:cs typeface="Calibri" panose="020F0502020204030204" pitchFamily="34" charset="0"/>
              </a:rPr>
              <a:t> 33)</a:t>
            </a:r>
            <a:endParaRPr lang="ar-SA" sz="3200" b="1" dirty="0">
              <a:solidFill>
                <a:srgbClr val="00FFFF"/>
              </a:solidFill>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915400" cy="6400800"/>
          </a:xfrm>
        </p:spPr>
        <p:txBody>
          <a:bodyPr>
            <a:noAutofit/>
          </a:bodyPr>
          <a:lstStyle/>
          <a:p>
            <a:pPr marL="0" indent="0" algn="ctr" rtl="1">
              <a:buNone/>
            </a:pPr>
            <a:r>
              <a:rPr lang="ar-SA" sz="4400" dirty="0">
                <a:solidFill>
                  <a:srgbClr val="FFFF00"/>
                </a:solidFill>
                <a:effectLst/>
                <a:latin typeface="Traditional Arabic" panose="02020603050405020304" pitchFamily="18" charset="-78"/>
                <a:cs typeface="Traditional Arabic" panose="02020603050405020304" pitchFamily="18" charset="-78"/>
              </a:rPr>
              <a:t>مَنْ سَنَّ فِي الْإِسْلَامِ سُنَّةً حَسَنَةً فَلَهُ أَجْرُهَا وَأَجْرُ مَنْ عَمِلَ بِهَا بَعْدَهُ مِنْ غَيْرِ أَنْ يَنْقُصَ مِنْ أُجُورِهِمْ شَيْءٌ وَمَنْ سَنَّ فِي الْإِسْلَامِ سُنَّةً سَيِّئَةً كَانَ عَلَيْهِ وِزْرُهَا وَوِزْرُ مَنْ عَمِلَ بِهَا مِنْ بَعْدِهِ مِنْ غَيْرِ أَنْ يَنْقُصَ مِنْ أَوْزَارِهِمْ شَيْءٌ</a:t>
            </a:r>
            <a:endParaRPr lang="en-US" sz="4400" dirty="0">
              <a:solidFill>
                <a:srgbClr val="FFFF00"/>
              </a:solidFill>
              <a:effectLst/>
              <a:latin typeface="Traditional Arabic" panose="02020603050405020304" pitchFamily="18" charset="-78"/>
              <a:cs typeface="Traditional Arabic" panose="02020603050405020304" pitchFamily="18" charset="-78"/>
            </a:endParaRPr>
          </a:p>
          <a:p>
            <a:pPr marL="0" indent="0" algn="ctr">
              <a:buNone/>
            </a:pPr>
            <a:r>
              <a:rPr lang="en-ID" sz="2800" i="1" dirty="0">
                <a:effectLst/>
                <a:latin typeface="Calibri" panose="020F0502020204030204" pitchFamily="34" charset="0"/>
                <a:cs typeface="Calibri" panose="020F0502020204030204" pitchFamily="34" charset="0"/>
              </a:rPr>
              <a:t>”</a:t>
            </a:r>
            <a:r>
              <a:rPr lang="en-ID" sz="2800" i="1" dirty="0" err="1">
                <a:effectLst/>
                <a:latin typeface="Calibri" panose="020F0502020204030204" pitchFamily="34" charset="0"/>
                <a:cs typeface="Calibri" panose="020F0502020204030204" pitchFamily="34" charset="0"/>
              </a:rPr>
              <a:t>Barangsiapa</a:t>
            </a:r>
            <a:r>
              <a:rPr lang="en-ID" sz="2800" i="1" dirty="0">
                <a:effectLst/>
                <a:latin typeface="Calibri" panose="020F0502020204030204" pitchFamily="34" charset="0"/>
                <a:cs typeface="Calibri" panose="020F0502020204030204" pitchFamily="34" charset="0"/>
              </a:rPr>
              <a:t> yang </a:t>
            </a:r>
            <a:r>
              <a:rPr lang="en-ID" sz="2800" i="1" dirty="0" err="1">
                <a:effectLst/>
                <a:latin typeface="Calibri" panose="020F0502020204030204" pitchFamily="34" charset="0"/>
                <a:cs typeface="Calibri" panose="020F0502020204030204" pitchFamily="34" charset="0"/>
              </a:rPr>
              <a:t>membuat</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contoh</a:t>
            </a:r>
            <a:r>
              <a:rPr lang="en-ID" sz="2800" i="1" dirty="0">
                <a:effectLst/>
                <a:latin typeface="Calibri" panose="020F0502020204030204" pitchFamily="34" charset="0"/>
                <a:cs typeface="Calibri" panose="020F0502020204030204" pitchFamily="34" charset="0"/>
              </a:rPr>
              <a:t> yang </a:t>
            </a:r>
            <a:r>
              <a:rPr lang="en-ID" sz="2800" i="1" dirty="0" err="1">
                <a:effectLst/>
                <a:latin typeface="Calibri" panose="020F0502020204030204" pitchFamily="34" charset="0"/>
                <a:cs typeface="Calibri" panose="020F0502020204030204" pitchFamily="34" charset="0"/>
              </a:rPr>
              <a:t>baik</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dalam</a:t>
            </a:r>
            <a:r>
              <a:rPr lang="en-ID" sz="2800" i="1" dirty="0">
                <a:effectLst/>
                <a:latin typeface="Calibri" panose="020F0502020204030204" pitchFamily="34" charset="0"/>
                <a:cs typeface="Calibri" panose="020F0502020204030204" pitchFamily="34" charset="0"/>
              </a:rPr>
              <a:t> Islam, </a:t>
            </a:r>
            <a:r>
              <a:rPr lang="en-ID" sz="2800" i="1" dirty="0" err="1">
                <a:effectLst/>
                <a:latin typeface="Calibri" panose="020F0502020204030204" pitchFamily="34" charset="0"/>
                <a:cs typeface="Calibri" panose="020F0502020204030204" pitchFamily="34" charset="0"/>
              </a:rPr>
              <a:t>maka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ia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mendapatkan</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pahalanya</a:t>
            </a:r>
            <a:r>
              <a:rPr lang="en-ID" sz="2800" i="1" dirty="0">
                <a:effectLst/>
                <a:latin typeface="Calibri" panose="020F0502020204030204" pitchFamily="34" charset="0"/>
                <a:cs typeface="Calibri" panose="020F0502020204030204" pitchFamily="34" charset="0"/>
              </a:rPr>
              <a:t> dan </a:t>
            </a:r>
            <a:r>
              <a:rPr lang="en-ID" sz="2800" i="1" dirty="0" err="1">
                <a:effectLst/>
                <a:latin typeface="Calibri" panose="020F0502020204030204" pitchFamily="34" charset="0"/>
                <a:cs typeface="Calibri" panose="020F0502020204030204" pitchFamily="34" charset="0"/>
              </a:rPr>
              <a:t>pahala</a:t>
            </a:r>
            <a:r>
              <a:rPr lang="en-ID" sz="2800" i="1" dirty="0">
                <a:effectLst/>
                <a:latin typeface="Calibri" panose="020F0502020204030204" pitchFamily="34" charset="0"/>
                <a:cs typeface="Calibri" panose="020F0502020204030204" pitchFamily="34" charset="0"/>
              </a:rPr>
              <a:t> orang yang </a:t>
            </a:r>
            <a:r>
              <a:rPr lang="en-ID" sz="2800" i="1" dirty="0" err="1">
                <a:effectLst/>
                <a:latin typeface="Calibri" panose="020F0502020204030204" pitchFamily="34" charset="0"/>
                <a:cs typeface="Calibri" panose="020F0502020204030204" pitchFamily="34" charset="0"/>
              </a:rPr>
              <a:t>mengamalkannya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setelahnya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tanpa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mengurangi</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pahala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mereka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sedikitpun</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Barangsiapa</a:t>
            </a:r>
            <a:r>
              <a:rPr lang="en-ID" sz="2800" i="1" dirty="0">
                <a:effectLst/>
                <a:latin typeface="Calibri" panose="020F0502020204030204" pitchFamily="34" charset="0"/>
                <a:cs typeface="Calibri" panose="020F0502020204030204" pitchFamily="34" charset="0"/>
              </a:rPr>
              <a:t> yang </a:t>
            </a:r>
            <a:r>
              <a:rPr lang="en-ID" sz="2800" i="1" dirty="0" err="1">
                <a:effectLst/>
                <a:latin typeface="Calibri" panose="020F0502020204030204" pitchFamily="34" charset="0"/>
                <a:cs typeface="Calibri" panose="020F0502020204030204" pitchFamily="34" charset="0"/>
              </a:rPr>
              <a:t>mencontohkan</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contoh</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jelek</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dalam</a:t>
            </a:r>
            <a:r>
              <a:rPr lang="en-ID" sz="2800" i="1" dirty="0">
                <a:effectLst/>
                <a:latin typeface="Calibri" panose="020F0502020204030204" pitchFamily="34" charset="0"/>
                <a:cs typeface="Calibri" panose="020F0502020204030204" pitchFamily="34" charset="0"/>
              </a:rPr>
              <a:t> Islam, </a:t>
            </a:r>
            <a:r>
              <a:rPr lang="en-ID" sz="2800" i="1" dirty="0" err="1">
                <a:effectLst/>
                <a:latin typeface="Calibri" panose="020F0502020204030204" pitchFamily="34" charset="0"/>
                <a:cs typeface="Calibri" panose="020F0502020204030204" pitchFamily="34" charset="0"/>
              </a:rPr>
              <a:t>maka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ia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mendapat</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dosanya</a:t>
            </a:r>
            <a:r>
              <a:rPr lang="en-ID" sz="2800" i="1" dirty="0">
                <a:effectLst/>
                <a:latin typeface="Calibri" panose="020F0502020204030204" pitchFamily="34" charset="0"/>
                <a:cs typeface="Calibri" panose="020F0502020204030204" pitchFamily="34" charset="0"/>
              </a:rPr>
              <a:t> dan </a:t>
            </a:r>
            <a:r>
              <a:rPr lang="en-ID" sz="2800" i="1" dirty="0" err="1">
                <a:effectLst/>
                <a:latin typeface="Calibri" panose="020F0502020204030204" pitchFamily="34" charset="0"/>
                <a:cs typeface="Calibri" panose="020F0502020204030204" pitchFamily="34" charset="0"/>
              </a:rPr>
              <a:t>dosa</a:t>
            </a:r>
            <a:r>
              <a:rPr lang="en-ID" sz="2800" i="1" dirty="0">
                <a:effectLst/>
                <a:latin typeface="Calibri" panose="020F0502020204030204" pitchFamily="34" charset="0"/>
                <a:cs typeface="Calibri" panose="020F0502020204030204" pitchFamily="34" charset="0"/>
              </a:rPr>
              <a:t> orang yang </a:t>
            </a:r>
            <a:r>
              <a:rPr lang="en-ID" sz="2800" i="1" dirty="0" err="1">
                <a:effectLst/>
                <a:latin typeface="Calibri" panose="020F0502020204030204" pitchFamily="34" charset="0"/>
                <a:cs typeface="Calibri" panose="020F0502020204030204" pitchFamily="34" charset="0"/>
              </a:rPr>
              <a:t>mengamalkannya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setelahnya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tanpa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mengurangi</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dosa-dosa</a:t>
            </a:r>
            <a:r>
              <a:rPr lang="en-ID" sz="2800" i="1" dirty="0">
                <a:effectLst/>
                <a:latin typeface="Calibri" panose="020F0502020204030204" pitchFamily="34" charset="0"/>
                <a:cs typeface="Calibri" panose="020F0502020204030204" pitchFamily="34" charset="0"/>
              </a:rPr>
              <a:t> </a:t>
            </a:r>
            <a:r>
              <a:rPr lang="en-ID" sz="2800" i="1" dirty="0" err="1">
                <a:effectLst/>
                <a:latin typeface="Calibri" panose="020F0502020204030204" pitchFamily="34" charset="0"/>
                <a:cs typeface="Calibri" panose="020F0502020204030204" pitchFamily="34" charset="0"/>
              </a:rPr>
              <a:t>mereka</a:t>
            </a:r>
            <a:r>
              <a:rPr lang="en-ID" sz="2800" i="1" dirty="0">
                <a:effectLst/>
                <a:latin typeface="Calibri" panose="020F0502020204030204" pitchFamily="34" charset="0"/>
                <a:cs typeface="Calibri" panose="020F0502020204030204" pitchFamily="34" charset="0"/>
              </a:rPr>
              <a:t>”.</a:t>
            </a:r>
          </a:p>
          <a:p>
            <a:pPr marL="0" indent="0" algn="ctr">
              <a:buNone/>
            </a:pPr>
            <a:r>
              <a:rPr lang="en-ID" sz="2800" b="1" dirty="0">
                <a:solidFill>
                  <a:srgbClr val="00FFFF"/>
                </a:solidFill>
                <a:effectLst/>
                <a:latin typeface="Calibri" panose="020F0502020204030204" pitchFamily="34" charset="0"/>
                <a:cs typeface="Calibri" panose="020F0502020204030204" pitchFamily="34" charset="0"/>
              </a:rPr>
              <a:t>(HR Muslim)</a:t>
            </a:r>
            <a:br>
              <a:rPr lang="en-ID" sz="2400" dirty="0">
                <a:effectLst/>
                <a:latin typeface="Calibri" panose="020F0502020204030204" pitchFamily="34" charset="0"/>
                <a:cs typeface="Calibri" panose="020F0502020204030204" pitchFamily="34" charset="0"/>
              </a:rPr>
            </a:br>
            <a:br>
              <a:rPr lang="en-ID" sz="2400" dirty="0">
                <a:effectLst/>
                <a:latin typeface="Calibri" panose="020F0502020204030204" pitchFamily="34" charset="0"/>
                <a:cs typeface="Calibri" panose="020F0502020204030204" pitchFamily="34" charset="0"/>
              </a:rPr>
            </a:br>
            <a:endParaRPr lang="ar-SA" sz="6000" b="1"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9475485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04800" y="609600"/>
            <a:ext cx="8382000" cy="5486400"/>
          </a:xfrm>
        </p:spPr>
        <p:txBody>
          <a:bodyPr/>
          <a:lstStyle/>
          <a:p>
            <a:r>
              <a:rPr lang="en-ID" sz="9600" b="1" dirty="0">
                <a:solidFill>
                  <a:schemeClr val="tx1"/>
                </a:solidFill>
                <a:effectLst/>
                <a:latin typeface="Calibri" panose="020F0502020204030204" pitchFamily="34" charset="0"/>
                <a:cs typeface="Calibri" panose="020F0502020204030204" pitchFamily="34" charset="0"/>
              </a:rPr>
              <a:t>3</a:t>
            </a:r>
            <a:br>
              <a:rPr lang="en-ID" sz="7200" b="1" dirty="0">
                <a:solidFill>
                  <a:srgbClr val="FFFF00"/>
                </a:solidFill>
                <a:effectLst/>
                <a:latin typeface="Calibri" panose="020F0502020204030204" pitchFamily="34" charset="0"/>
                <a:cs typeface="Calibri" panose="020F0502020204030204" pitchFamily="34" charset="0"/>
              </a:rPr>
            </a:br>
            <a:r>
              <a:rPr lang="en-ID" sz="7200" b="1" dirty="0">
                <a:solidFill>
                  <a:srgbClr val="FFFF00"/>
                </a:solidFill>
                <a:effectLst/>
                <a:latin typeface="Calibri" panose="020F0502020204030204" pitchFamily="34" charset="0"/>
                <a:cs typeface="Calibri" panose="020F0502020204030204" pitchFamily="34" charset="0"/>
              </a:rPr>
              <a:t>Lelah </a:t>
            </a:r>
            <a:r>
              <a:rPr lang="en-ID" sz="7200" b="1" dirty="0" err="1">
                <a:solidFill>
                  <a:srgbClr val="FFFF00"/>
                </a:solidFill>
                <a:effectLst/>
                <a:latin typeface="Calibri" panose="020F0502020204030204" pitchFamily="34" charset="0"/>
                <a:cs typeface="Calibri" panose="020F0502020204030204" pitchFamily="34" charset="0"/>
              </a:rPr>
              <a:t>Dalam</a:t>
            </a:r>
            <a:r>
              <a:rPr lang="en-ID" sz="7200" b="1" dirty="0">
                <a:solidFill>
                  <a:srgbClr val="FFFF00"/>
                </a:solidFill>
                <a:effectLst/>
                <a:latin typeface="Calibri" panose="020F0502020204030204" pitchFamily="34" charset="0"/>
                <a:cs typeface="Calibri" panose="020F0502020204030204" pitchFamily="34" charset="0"/>
              </a:rPr>
              <a:t> </a:t>
            </a:r>
            <a:r>
              <a:rPr lang="en-ID" sz="7200" b="1" dirty="0" err="1">
                <a:solidFill>
                  <a:srgbClr val="FFFF00"/>
                </a:solidFill>
                <a:effectLst/>
                <a:latin typeface="Calibri" panose="020F0502020204030204" pitchFamily="34" charset="0"/>
                <a:cs typeface="Calibri" panose="020F0502020204030204" pitchFamily="34" charset="0"/>
              </a:rPr>
              <a:t>Beribadah</a:t>
            </a:r>
            <a:r>
              <a:rPr lang="en-ID" sz="7200" b="1" dirty="0">
                <a:solidFill>
                  <a:srgbClr val="FFFF00"/>
                </a:solidFill>
                <a:effectLst/>
                <a:latin typeface="Calibri" panose="020F0502020204030204" pitchFamily="34" charset="0"/>
                <a:cs typeface="Calibri" panose="020F0502020204030204" pitchFamily="34" charset="0"/>
              </a:rPr>
              <a:t> Dan </a:t>
            </a:r>
            <a:r>
              <a:rPr lang="en-ID" sz="7200" b="1" dirty="0" err="1">
                <a:solidFill>
                  <a:srgbClr val="FFFF00"/>
                </a:solidFill>
                <a:effectLst/>
                <a:latin typeface="Calibri" panose="020F0502020204030204" pitchFamily="34" charset="0"/>
                <a:cs typeface="Calibri" panose="020F0502020204030204" pitchFamily="34" charset="0"/>
              </a:rPr>
              <a:t>Beramal</a:t>
            </a:r>
            <a:r>
              <a:rPr lang="en-ID" sz="7200" b="1" dirty="0">
                <a:solidFill>
                  <a:srgbClr val="FFFF00"/>
                </a:solidFill>
                <a:effectLst/>
                <a:latin typeface="Calibri" panose="020F0502020204030204" pitchFamily="34" charset="0"/>
                <a:cs typeface="Calibri" panose="020F0502020204030204" pitchFamily="34" charset="0"/>
              </a:rPr>
              <a:t> </a:t>
            </a:r>
            <a:r>
              <a:rPr lang="en-ID" sz="7200" b="1" dirty="0" err="1">
                <a:solidFill>
                  <a:srgbClr val="FFFF00"/>
                </a:solidFill>
                <a:effectLst/>
                <a:latin typeface="Calibri" panose="020F0502020204030204" pitchFamily="34" charset="0"/>
                <a:cs typeface="Calibri" panose="020F0502020204030204" pitchFamily="34" charset="0"/>
              </a:rPr>
              <a:t>Sholeh</a:t>
            </a:r>
            <a:r>
              <a:rPr lang="en-ID" sz="7200" b="1" dirty="0">
                <a:solidFill>
                  <a:srgbClr val="FFFF00"/>
                </a:solidFill>
                <a:effectLst/>
                <a:latin typeface="Calibri" panose="020F0502020204030204" pitchFamily="34" charset="0"/>
                <a:cs typeface="Calibri" panose="020F0502020204030204" pitchFamily="34" charset="0"/>
              </a:rPr>
              <a:t> </a:t>
            </a:r>
            <a:endParaRPr lang="en-ID" sz="8800" dirty="0">
              <a:solidFill>
                <a:srgbClr val="FFFF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0901023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rtl="1"/>
            <a:r>
              <a:rPr lang="ar-SA" sz="5400" dirty="0">
                <a:solidFill>
                  <a:srgbClr val="FFFF00"/>
                </a:solidFill>
                <a:cs typeface="Traditional Arabic" pitchFamily="2" charset="-78"/>
              </a:rPr>
              <a:t>وَالَّذِينَ جَاهَدُوا فِينَا لَنَهْدِيَنَّهُمْ سُبُلَنَا وَإِنَّ اللَّهَ لَمَعَ الْمُحْسِنِينَ </a:t>
            </a:r>
            <a:endParaRPr lang="en-US" sz="5400" dirty="0">
              <a:solidFill>
                <a:srgbClr val="FFFF00"/>
              </a:solidFill>
              <a:cs typeface="Traditional Arabic" pitchFamily="2" charset="-78"/>
            </a:endParaRPr>
          </a:p>
          <a:p>
            <a:pPr algn="ctr"/>
            <a:r>
              <a:rPr lang="en-ID" sz="3200" i="1" dirty="0">
                <a:latin typeface="Calibri" panose="020F0502020204030204" pitchFamily="34" charset="0"/>
                <a:cs typeface="Calibri" panose="020F0502020204030204" pitchFamily="34" charset="0"/>
              </a:rPr>
              <a:t>“Dan orang-orang yang </a:t>
            </a:r>
            <a:r>
              <a:rPr lang="en-ID" sz="3200" i="1" dirty="0" err="1">
                <a:latin typeface="Calibri" panose="020F0502020204030204" pitchFamily="34" charset="0"/>
                <a:cs typeface="Calibri" panose="020F0502020204030204" pitchFamily="34" charset="0"/>
              </a:rPr>
              <a:t>berjihad</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untuk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mencari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keridhaan</a:t>
            </a:r>
            <a:r>
              <a:rPr lang="en-ID" sz="3200" i="1" dirty="0">
                <a:latin typeface="Calibri" panose="020F0502020204030204" pitchFamily="34" charset="0"/>
                <a:cs typeface="Calibri" panose="020F0502020204030204" pitchFamily="34" charset="0"/>
              </a:rPr>
              <a:t>) Kami, </a:t>
            </a:r>
            <a:r>
              <a:rPr lang="en-ID" sz="3200" i="1" dirty="0" err="1">
                <a:latin typeface="Calibri" panose="020F0502020204030204" pitchFamily="34" charset="0"/>
                <a:cs typeface="Calibri" panose="020F0502020204030204" pitchFamily="34" charset="0"/>
              </a:rPr>
              <a:t>benar-benar</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akan</a:t>
            </a:r>
            <a:r>
              <a:rPr lang="en-ID" sz="3200" i="1" dirty="0">
                <a:latin typeface="Calibri" panose="020F0502020204030204" pitchFamily="34" charset="0"/>
                <a:cs typeface="Calibri" panose="020F0502020204030204" pitchFamily="34" charset="0"/>
              </a:rPr>
              <a:t> Kami </a:t>
            </a:r>
            <a:r>
              <a:rPr lang="en-ID" sz="3200" i="1" dirty="0" err="1">
                <a:latin typeface="Calibri" panose="020F0502020204030204" pitchFamily="34" charset="0"/>
                <a:cs typeface="Calibri" panose="020F0502020204030204" pitchFamily="34" charset="0"/>
              </a:rPr>
              <a:t>Tunjukkan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mereka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jalan-jalan</a:t>
            </a:r>
            <a:r>
              <a:rPr lang="en-ID" sz="3200" i="1" dirty="0">
                <a:latin typeface="Calibri" panose="020F0502020204030204" pitchFamily="34" charset="0"/>
                <a:cs typeface="Calibri" panose="020F0502020204030204" pitchFamily="34" charset="0"/>
              </a:rPr>
              <a:t> Kami. Dan </a:t>
            </a:r>
            <a:r>
              <a:rPr lang="en-ID" sz="3200" i="1" dirty="0" err="1">
                <a:latin typeface="Calibri" panose="020F0502020204030204" pitchFamily="34" charset="0"/>
                <a:cs typeface="Calibri" panose="020F0502020204030204" pitchFamily="34" charset="0"/>
              </a:rPr>
              <a:t>sesungguhnya</a:t>
            </a:r>
            <a:r>
              <a:rPr lang="en-ID" sz="3200" i="1" dirty="0">
                <a:latin typeface="Calibri" panose="020F0502020204030204" pitchFamily="34" charset="0"/>
                <a:cs typeface="Calibri" panose="020F0502020204030204" pitchFamily="34" charset="0"/>
              </a:rPr>
              <a:t> Allah </a:t>
            </a:r>
            <a:r>
              <a:rPr lang="en-ID" sz="3200" i="1" dirty="0" err="1">
                <a:latin typeface="Calibri" panose="020F0502020204030204" pitchFamily="34" charset="0"/>
                <a:cs typeface="Calibri" panose="020F0502020204030204" pitchFamily="34" charset="0"/>
              </a:rPr>
              <a:t>benar-benar</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beserta</a:t>
            </a:r>
            <a:r>
              <a:rPr lang="en-ID" sz="3200" i="1" dirty="0">
                <a:latin typeface="Calibri" panose="020F0502020204030204" pitchFamily="34" charset="0"/>
                <a:cs typeface="Calibri" panose="020F0502020204030204" pitchFamily="34" charset="0"/>
              </a:rPr>
              <a:t> orang-orang yang </a:t>
            </a:r>
            <a:r>
              <a:rPr lang="en-ID" sz="3200" i="1" dirty="0" err="1">
                <a:latin typeface="Calibri" panose="020F0502020204030204" pitchFamily="34" charset="0"/>
                <a:cs typeface="Calibri" panose="020F0502020204030204" pitchFamily="34" charset="0"/>
              </a:rPr>
              <a:t>berbuat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kebajikan</a:t>
            </a:r>
            <a:r>
              <a:rPr lang="en-ID" sz="3200" i="1" dirty="0">
                <a:latin typeface="Calibri" panose="020F0502020204030204" pitchFamily="34" charset="0"/>
                <a:cs typeface="Calibri" panose="020F0502020204030204" pitchFamily="34" charset="0"/>
              </a:rPr>
              <a:t>”.</a:t>
            </a:r>
          </a:p>
          <a:p>
            <a:pPr algn="ctr"/>
            <a:r>
              <a:rPr lang="en-ID" sz="3200" b="1" dirty="0">
                <a:solidFill>
                  <a:srgbClr val="00FFFF"/>
                </a:solidFill>
                <a:latin typeface="Calibri" panose="020F0502020204030204" pitchFamily="34" charset="0"/>
                <a:cs typeface="Calibri" panose="020F0502020204030204" pitchFamily="34" charset="0"/>
              </a:rPr>
              <a:t>(QS </a:t>
            </a:r>
            <a:r>
              <a:rPr lang="en-US" sz="3200" b="1" dirty="0">
                <a:solidFill>
                  <a:srgbClr val="00FFFF"/>
                </a:solidFill>
                <a:latin typeface="Calibri" panose="020F0502020204030204" pitchFamily="34" charset="0"/>
                <a:cs typeface="Calibri" panose="020F0502020204030204" pitchFamily="34" charset="0"/>
              </a:rPr>
              <a:t>Al </a:t>
            </a:r>
            <a:r>
              <a:rPr lang="en-US" sz="3200" b="1" dirty="0" err="1">
                <a:solidFill>
                  <a:srgbClr val="00FFFF"/>
                </a:solidFill>
                <a:latin typeface="Calibri" panose="020F0502020204030204" pitchFamily="34" charset="0"/>
                <a:cs typeface="Calibri" panose="020F0502020204030204" pitchFamily="34" charset="0"/>
              </a:rPr>
              <a:t>Ankabut</a:t>
            </a:r>
            <a:r>
              <a:rPr lang="en-US" sz="3200" b="1" dirty="0">
                <a:solidFill>
                  <a:srgbClr val="00FFFF"/>
                </a:solidFill>
                <a:latin typeface="Calibri" panose="020F0502020204030204" pitchFamily="34" charset="0"/>
                <a:cs typeface="Calibri" panose="020F0502020204030204" pitchFamily="34" charset="0"/>
              </a:rPr>
              <a:t> </a:t>
            </a:r>
            <a:r>
              <a:rPr lang="en-ID" sz="3200" b="1" dirty="0">
                <a:solidFill>
                  <a:srgbClr val="00FFFF"/>
                </a:solidFill>
                <a:latin typeface="Calibri" panose="020F0502020204030204" pitchFamily="34" charset="0"/>
                <a:cs typeface="Calibri" panose="020F0502020204030204" pitchFamily="34" charset="0"/>
              </a:rPr>
              <a:t>69)</a:t>
            </a:r>
            <a:endParaRPr lang="ar-SA" sz="3200" b="1" dirty="0">
              <a:solidFill>
                <a:srgbClr val="00FF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738068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4.bp.blogspot.com/-ylTQvUwAQQg/UvMNEbbSMnI/AAAAAAAAAN8/L2eM-kFNUvE/s1600/m_rija1ta.jpg">
            <a:extLst>
              <a:ext uri="{FF2B5EF4-FFF2-40B4-BE49-F238E27FC236}">
                <a16:creationId xmlns:a16="http://schemas.microsoft.com/office/drawing/2014/main" id="{BCAD13B6-BFCC-46D8-BC19-74BC708F70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15200" y="-76200"/>
            <a:ext cx="2781300" cy="2562225"/>
          </a:xfrm>
          <a:prstGeom prst="rect">
            <a:avLst/>
          </a:prstGeom>
          <a:noFill/>
          <a:extLst>
            <a:ext uri="{909E8E84-426E-40DD-AFC4-6F175D3DCCD1}">
              <a14:hiddenFill xmlns:a14="http://schemas.microsoft.com/office/drawing/2010/main">
                <a:solidFill>
                  <a:srgbClr val="FFFFFF"/>
                </a:solidFill>
              </a14:hiddenFill>
            </a:ext>
          </a:extLst>
        </p:spPr>
      </p:pic>
      <p:sp>
        <p:nvSpPr>
          <p:cNvPr id="5" name="Subtitle 2">
            <a:extLst>
              <a:ext uri="{FF2B5EF4-FFF2-40B4-BE49-F238E27FC236}">
                <a16:creationId xmlns:a16="http://schemas.microsoft.com/office/drawing/2014/main" id="{38053070-993C-4894-914B-A3BFFAC44145}"/>
              </a:ext>
            </a:extLst>
          </p:cNvPr>
          <p:cNvSpPr txBox="1">
            <a:spLocks/>
          </p:cNvSpPr>
          <p:nvPr/>
        </p:nvSpPr>
        <p:spPr>
          <a:xfrm>
            <a:off x="130791" y="3200400"/>
            <a:ext cx="8806218" cy="3352800"/>
          </a:xfrm>
          <a:prstGeom prst="rect">
            <a:avLst/>
          </a:prstGeom>
        </p:spPr>
        <p:txBody>
          <a:bodyPr vert="horz" lIns="91440" tIns="45720" rIns="91440" bIns="45720" rtlCol="0">
            <a:noAutofit/>
          </a:bodyPr>
          <a:lstStyle/>
          <a:p>
            <a:pPr algn="just" rtl="1"/>
            <a:r>
              <a:rPr lang="ar-SA" sz="4400" dirty="0">
                <a:solidFill>
                  <a:srgbClr val="FFFF00"/>
                </a:solidFill>
                <a:latin typeface="Traditional Arabic" panose="02020603050405020304" pitchFamily="18" charset="-78"/>
                <a:cs typeface="Traditional Arabic" panose="02020603050405020304" pitchFamily="18" charset="-78"/>
              </a:rPr>
              <a:t>إن مشقة الطاعة تذهب ويبقى ثوابها</a:t>
            </a:r>
            <a:endParaRPr lang="en-US" sz="4400" dirty="0">
              <a:solidFill>
                <a:srgbClr val="FFFF00"/>
              </a:solidFill>
              <a:latin typeface="Traditional Arabic" panose="02020603050405020304" pitchFamily="18" charset="-78"/>
              <a:cs typeface="Traditional Arabic" panose="02020603050405020304" pitchFamily="18" charset="-78"/>
            </a:endParaRPr>
          </a:p>
          <a:p>
            <a:pPr algn="just" rtl="1"/>
            <a:r>
              <a:rPr lang="ar-SA" sz="4400" dirty="0">
                <a:solidFill>
                  <a:srgbClr val="FFFF00"/>
                </a:solidFill>
                <a:latin typeface="Traditional Arabic" panose="02020603050405020304" pitchFamily="18" charset="-78"/>
                <a:cs typeface="Traditional Arabic" panose="02020603050405020304" pitchFamily="18" charset="-78"/>
              </a:rPr>
              <a:t>وإن لذة المعاصي تذهب ويبقى عقابها.</a:t>
            </a:r>
            <a:endParaRPr lang="en-US" sz="4400" dirty="0">
              <a:solidFill>
                <a:srgbClr val="FFFF00"/>
              </a:solidFill>
              <a:latin typeface="Traditional Arabic" panose="02020603050405020304" pitchFamily="18" charset="-78"/>
              <a:cs typeface="Traditional Arabic" panose="02020603050405020304" pitchFamily="18" charset="-78"/>
            </a:endParaRPr>
          </a:p>
          <a:p>
            <a:pPr algn="just"/>
            <a:r>
              <a:rPr lang="en-US" sz="2800" i="1" dirty="0">
                <a:latin typeface="Calibri" panose="020F0502020204030204" pitchFamily="34" charset="0"/>
                <a:cs typeface="Calibri" panose="020F0502020204030204" pitchFamily="34" charset="0"/>
              </a:rPr>
              <a:t>“</a:t>
            </a:r>
            <a:r>
              <a:rPr lang="en-US" sz="2800" i="1" dirty="0" err="1">
                <a:latin typeface="Calibri" panose="020F0502020204030204" pitchFamily="34" charset="0"/>
                <a:cs typeface="Calibri" panose="020F0502020204030204" pitchFamily="34" charset="0"/>
              </a:rPr>
              <a:t>Sesungguhnya</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kesulitan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dalam</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ketakwaan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akan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hilang</a:t>
            </a:r>
            <a:r>
              <a:rPr lang="en-US" sz="2800" i="1" dirty="0">
                <a:latin typeface="Calibri" panose="020F0502020204030204" pitchFamily="34" charset="0"/>
                <a:cs typeface="Calibri" panose="020F0502020204030204" pitchFamily="34" charset="0"/>
              </a:rPr>
              <a:t> dan yang </a:t>
            </a:r>
            <a:r>
              <a:rPr lang="en-US" sz="2800" i="1" dirty="0" err="1">
                <a:latin typeface="Calibri" panose="020F0502020204030204" pitchFamily="34" charset="0"/>
                <a:cs typeface="Calibri" panose="020F0502020204030204" pitchFamily="34" charset="0"/>
              </a:rPr>
              <a:t>tinggal</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hanya</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pahalanya</a:t>
            </a:r>
            <a:r>
              <a:rPr lang="en-US" sz="2800" i="1" dirty="0">
                <a:latin typeface="Calibri" panose="020F0502020204030204" pitchFamily="34" charset="0"/>
                <a:cs typeface="Calibri" panose="020F0502020204030204" pitchFamily="34" charset="0"/>
              </a:rPr>
              <a:t>. Dan </a:t>
            </a:r>
            <a:r>
              <a:rPr lang="en-US" sz="2800" i="1" dirty="0" err="1">
                <a:latin typeface="Calibri" panose="020F0502020204030204" pitchFamily="34" charset="0"/>
                <a:cs typeface="Calibri" panose="020F0502020204030204" pitchFamily="34" charset="0"/>
              </a:rPr>
              <a:t>kenikmatan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maksiat</a:t>
            </a:r>
            <a:r>
              <a:rPr lang="en-US" sz="2800" i="1" dirty="0">
                <a:latin typeface="Calibri" panose="020F0502020204030204" pitchFamily="34" charset="0"/>
                <a:cs typeface="Calibri" panose="020F0502020204030204" pitchFamily="34" charset="0"/>
              </a:rPr>
              <a:t> pun </a:t>
            </a:r>
            <a:r>
              <a:rPr lang="en-US" sz="2800" i="1" dirty="0" err="1">
                <a:latin typeface="Calibri" panose="020F0502020204030204" pitchFamily="34" charset="0"/>
                <a:cs typeface="Calibri" panose="020F0502020204030204" pitchFamily="34" charset="0"/>
              </a:rPr>
              <a:t>akan</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sirna</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lalu</a:t>
            </a:r>
            <a:r>
              <a:rPr lang="en-US" sz="2800" i="1" dirty="0">
                <a:latin typeface="Calibri" panose="020F0502020204030204" pitchFamily="34" charset="0"/>
                <a:cs typeface="Calibri" panose="020F0502020204030204" pitchFamily="34" charset="0"/>
              </a:rPr>
              <a:t> yang </a:t>
            </a:r>
            <a:r>
              <a:rPr lang="en-US" sz="2800" i="1" dirty="0" err="1">
                <a:latin typeface="Calibri" panose="020F0502020204030204" pitchFamily="34" charset="0"/>
                <a:cs typeface="Calibri" panose="020F0502020204030204" pitchFamily="34" charset="0"/>
              </a:rPr>
              <a:t>tersisa</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hanya</a:t>
            </a:r>
            <a:r>
              <a:rPr lang="en-US" sz="2800" i="1" dirty="0">
                <a:latin typeface="Calibri" panose="020F0502020204030204" pitchFamily="34" charset="0"/>
                <a:cs typeface="Calibri" panose="020F0502020204030204" pitchFamily="34" charset="0"/>
              </a:rPr>
              <a:t> </a:t>
            </a:r>
            <a:r>
              <a:rPr lang="en-US" sz="2800" i="1" dirty="0" err="1">
                <a:latin typeface="Calibri" panose="020F0502020204030204" pitchFamily="34" charset="0"/>
                <a:cs typeface="Calibri" panose="020F0502020204030204" pitchFamily="34" charset="0"/>
              </a:rPr>
              <a:t>adzabnya</a:t>
            </a:r>
            <a:r>
              <a:rPr lang="en-US" sz="2800" i="1" dirty="0">
                <a:latin typeface="Calibri" panose="020F0502020204030204" pitchFamily="34" charset="0"/>
                <a:cs typeface="Calibri" panose="020F0502020204030204" pitchFamily="34" charset="0"/>
              </a:rPr>
              <a:t>”</a:t>
            </a:r>
            <a:endParaRPr lang="en-ID" sz="2800" i="1" dirty="0">
              <a:latin typeface="Calibri" panose="020F0502020204030204" pitchFamily="34" charset="0"/>
              <a:cs typeface="Calibri" panose="020F0502020204030204" pitchFamily="34" charset="0"/>
            </a:endParaRPr>
          </a:p>
        </p:txBody>
      </p:sp>
      <p:sp>
        <p:nvSpPr>
          <p:cNvPr id="6" name="Subtitle 2">
            <a:extLst>
              <a:ext uri="{FF2B5EF4-FFF2-40B4-BE49-F238E27FC236}">
                <a16:creationId xmlns:a16="http://schemas.microsoft.com/office/drawing/2014/main" id="{A6DE4401-1453-4356-93AA-C97A39735850}"/>
              </a:ext>
            </a:extLst>
          </p:cNvPr>
          <p:cNvSpPr txBox="1">
            <a:spLocks/>
          </p:cNvSpPr>
          <p:nvPr/>
        </p:nvSpPr>
        <p:spPr>
          <a:xfrm>
            <a:off x="152400" y="26158"/>
            <a:ext cx="7108209" cy="3886200"/>
          </a:xfrm>
          <a:prstGeom prst="rect">
            <a:avLst/>
          </a:prstGeom>
        </p:spPr>
        <p:txBody>
          <a:bodyPr vert="horz" lIns="91440" tIns="45720" rIns="91440" bIns="45720" rtlCol="0">
            <a:noAutofit/>
          </a:bodyPr>
          <a:lstStyle/>
          <a:p>
            <a:pPr algn="just"/>
            <a:r>
              <a:rPr lang="en-US" sz="2800" dirty="0">
                <a:latin typeface="Calibri" panose="020F0502020204030204" pitchFamily="34" charset="0"/>
                <a:cs typeface="Calibri" panose="020F0502020204030204" pitchFamily="34" charset="0"/>
              </a:rPr>
              <a:t>Sayyid Ali </a:t>
            </a:r>
            <a:r>
              <a:rPr lang="en-US" sz="2800" dirty="0" err="1">
                <a:latin typeface="Calibri" panose="020F0502020204030204" pitchFamily="34" charset="0"/>
                <a:cs typeface="Calibri" panose="020F0502020204030204" pitchFamily="34" charset="0"/>
              </a:rPr>
              <a:t>Ath</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Thanthawi</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ditanya</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tentang</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nasehat</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terbaik</a:t>
            </a:r>
            <a:r>
              <a:rPr lang="en-US" sz="2800" dirty="0">
                <a:latin typeface="Calibri" panose="020F0502020204030204" pitchFamily="34" charset="0"/>
                <a:cs typeface="Calibri" panose="020F0502020204030204" pitchFamily="34" charset="0"/>
              </a:rPr>
              <a:t> yang </a:t>
            </a:r>
            <a:r>
              <a:rPr lang="en-US" sz="2800" dirty="0" err="1">
                <a:latin typeface="Calibri" panose="020F0502020204030204" pitchFamily="34" charset="0"/>
                <a:cs typeface="Calibri" panose="020F0502020204030204" pitchFamily="34" charset="0"/>
              </a:rPr>
              <a:t>pernah</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belia</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baca</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sepanjang</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hidup</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beliau</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Maka</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beliau</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menjawab</a:t>
            </a:r>
            <a:endParaRPr lang="en-US" sz="2800" dirty="0">
              <a:latin typeface="Calibri" panose="020F0502020204030204" pitchFamily="34" charset="0"/>
              <a:cs typeface="Calibri" panose="020F0502020204030204" pitchFamily="34" charset="0"/>
            </a:endParaRPr>
          </a:p>
          <a:p>
            <a:pPr algn="just"/>
            <a:r>
              <a:rPr lang="en-US" sz="2800" dirty="0">
                <a:latin typeface="Calibri" panose="020F0502020204030204" pitchFamily="34" charset="0"/>
                <a:cs typeface="Calibri" panose="020F0502020204030204" pitchFamily="34" charset="0"/>
              </a:rPr>
              <a:t>“</a:t>
            </a:r>
            <a:r>
              <a:rPr lang="en-US" sz="2800" dirty="0" err="1">
                <a:latin typeface="Calibri" panose="020F0502020204030204" pitchFamily="34" charset="0"/>
                <a:cs typeface="Calibri" panose="020F0502020204030204" pitchFamily="34" charset="0"/>
              </a:rPr>
              <a:t>Aku</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telah</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membaca</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buku</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lebih</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dari</a:t>
            </a:r>
            <a:r>
              <a:rPr lang="en-US" sz="2800" dirty="0">
                <a:latin typeface="Calibri" panose="020F0502020204030204" pitchFamily="34" charset="0"/>
                <a:cs typeface="Calibri" panose="020F0502020204030204" pitchFamily="34" charset="0"/>
              </a:rPr>
              <a:t> 70 </a:t>
            </a:r>
            <a:r>
              <a:rPr lang="en-US" sz="2800" dirty="0" err="1">
                <a:latin typeface="Calibri" panose="020F0502020204030204" pitchFamily="34" charset="0"/>
                <a:cs typeface="Calibri" panose="020F0502020204030204" pitchFamily="34" charset="0"/>
              </a:rPr>
              <a:t>tahun</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tapi</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aku</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belum</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pernah</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menemukan</a:t>
            </a:r>
            <a:r>
              <a:rPr lang="en-US" sz="2800" dirty="0">
                <a:latin typeface="Calibri" panose="020F0502020204030204" pitchFamily="34" charset="0"/>
                <a:cs typeface="Calibri" panose="020F0502020204030204" pitchFamily="34" charset="0"/>
              </a:rPr>
              <a:t> yang </a:t>
            </a:r>
            <a:r>
              <a:rPr lang="en-US" sz="2800" dirty="0" err="1">
                <a:latin typeface="Calibri" panose="020F0502020204030204" pitchFamily="34" charset="0"/>
                <a:cs typeface="Calibri" panose="020F0502020204030204" pitchFamily="34" charset="0"/>
              </a:rPr>
              <a:t>lebih</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indah</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dibanding</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nasehat</a:t>
            </a:r>
            <a:r>
              <a:rPr lang="en-US" sz="2800" dirty="0">
                <a:latin typeface="Calibri" panose="020F0502020204030204" pitchFamily="34" charset="0"/>
                <a:cs typeface="Calibri" panose="020F0502020204030204" pitchFamily="34" charset="0"/>
              </a:rPr>
              <a:t>  yang </a:t>
            </a:r>
            <a:r>
              <a:rPr lang="en-US" sz="2800" dirty="0" err="1">
                <a:latin typeface="Calibri" panose="020F0502020204030204" pitchFamily="34" charset="0"/>
                <a:cs typeface="Calibri" panose="020F0502020204030204" pitchFamily="34" charset="0"/>
              </a:rPr>
              <a:t>disampaikan</a:t>
            </a:r>
            <a:r>
              <a:rPr lang="en-US" sz="2800" dirty="0">
                <a:latin typeface="Calibri" panose="020F0502020204030204" pitchFamily="34" charset="0"/>
                <a:cs typeface="Calibri" panose="020F0502020204030204" pitchFamily="34" charset="0"/>
              </a:rPr>
              <a:t> oleh </a:t>
            </a:r>
            <a:r>
              <a:rPr lang="en-US" sz="2800" dirty="0" err="1">
                <a:latin typeface="Calibri" panose="020F0502020204030204" pitchFamily="34" charset="0"/>
                <a:cs typeface="Calibri" panose="020F0502020204030204" pitchFamily="34" charset="0"/>
              </a:rPr>
              <a:t>Ibnul</a:t>
            </a:r>
            <a:r>
              <a:rPr lang="en-US" sz="2800" dirty="0">
                <a:latin typeface="Calibri" panose="020F0502020204030204" pitchFamily="34" charset="0"/>
                <a:cs typeface="Calibri" panose="020F0502020204030204" pitchFamily="34" charset="0"/>
              </a:rPr>
              <a:t> </a:t>
            </a:r>
            <a:r>
              <a:rPr lang="en-US" sz="2800" dirty="0" err="1">
                <a:latin typeface="Calibri" panose="020F0502020204030204" pitchFamily="34" charset="0"/>
                <a:cs typeface="Calibri" panose="020F0502020204030204" pitchFamily="34" charset="0"/>
              </a:rPr>
              <a:t>Jauzi</a:t>
            </a:r>
            <a:endParaRPr lang="en-ID" sz="28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9275013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1"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04800" y="609600"/>
            <a:ext cx="8382000" cy="5486400"/>
          </a:xfrm>
        </p:spPr>
        <p:txBody>
          <a:bodyPr/>
          <a:lstStyle/>
          <a:p>
            <a:r>
              <a:rPr lang="en-ID" sz="8000" b="1" dirty="0">
                <a:solidFill>
                  <a:schemeClr val="tx1"/>
                </a:solidFill>
                <a:effectLst/>
                <a:latin typeface="Calibri" panose="020F0502020204030204" pitchFamily="34" charset="0"/>
                <a:cs typeface="Calibri" panose="020F0502020204030204" pitchFamily="34" charset="0"/>
              </a:rPr>
              <a:t>4</a:t>
            </a:r>
            <a:br>
              <a:rPr lang="en-ID" b="1" dirty="0">
                <a:solidFill>
                  <a:schemeClr val="tx1"/>
                </a:solidFill>
                <a:effectLst/>
                <a:latin typeface="Calibri" panose="020F0502020204030204" pitchFamily="34" charset="0"/>
                <a:cs typeface="Calibri" panose="020F0502020204030204" pitchFamily="34" charset="0"/>
              </a:rPr>
            </a:br>
            <a:r>
              <a:rPr lang="en-ID" b="1" dirty="0">
                <a:solidFill>
                  <a:srgbClr val="FFFF00"/>
                </a:solidFill>
                <a:effectLst/>
                <a:latin typeface="Calibri" panose="020F0502020204030204" pitchFamily="34" charset="0"/>
                <a:cs typeface="Calibri" panose="020F0502020204030204" pitchFamily="34" charset="0"/>
              </a:rPr>
              <a:t>Lelah </a:t>
            </a:r>
            <a:r>
              <a:rPr lang="en-ID" b="1" dirty="0" err="1">
                <a:solidFill>
                  <a:srgbClr val="FFFF00"/>
                </a:solidFill>
                <a:effectLst/>
                <a:latin typeface="Calibri" panose="020F0502020204030204" pitchFamily="34" charset="0"/>
                <a:cs typeface="Calibri" panose="020F0502020204030204" pitchFamily="34" charset="0"/>
              </a:rPr>
              <a:t>Mengandung</a:t>
            </a:r>
            <a:r>
              <a:rPr lang="en-ID" b="1" dirty="0">
                <a:solidFill>
                  <a:srgbClr val="FFFF00"/>
                </a:solidFill>
                <a:effectLst/>
                <a:latin typeface="Calibri" panose="020F0502020204030204" pitchFamily="34" charset="0"/>
                <a:cs typeface="Calibri" panose="020F0502020204030204" pitchFamily="34" charset="0"/>
              </a:rPr>
              <a:t>, </a:t>
            </a:r>
            <a:r>
              <a:rPr lang="en-ID" b="1" dirty="0" err="1">
                <a:solidFill>
                  <a:srgbClr val="FFFF00"/>
                </a:solidFill>
                <a:effectLst/>
                <a:latin typeface="Calibri" panose="020F0502020204030204" pitchFamily="34" charset="0"/>
                <a:cs typeface="Calibri" panose="020F0502020204030204" pitchFamily="34" charset="0"/>
              </a:rPr>
              <a:t>Melahirkan</a:t>
            </a:r>
            <a:r>
              <a:rPr lang="en-ID" b="1" dirty="0">
                <a:solidFill>
                  <a:srgbClr val="FFFF00"/>
                </a:solidFill>
                <a:effectLst/>
                <a:latin typeface="Calibri" panose="020F0502020204030204" pitchFamily="34" charset="0"/>
                <a:cs typeface="Calibri" panose="020F0502020204030204" pitchFamily="34" charset="0"/>
              </a:rPr>
              <a:t>, </a:t>
            </a:r>
            <a:r>
              <a:rPr lang="en-ID" b="1" dirty="0" err="1">
                <a:solidFill>
                  <a:srgbClr val="FFFF00"/>
                </a:solidFill>
                <a:effectLst/>
                <a:latin typeface="Calibri" panose="020F0502020204030204" pitchFamily="34" charset="0"/>
                <a:cs typeface="Calibri" panose="020F0502020204030204" pitchFamily="34" charset="0"/>
              </a:rPr>
              <a:t>Menyusui</a:t>
            </a:r>
            <a:r>
              <a:rPr lang="en-ID" b="1" dirty="0">
                <a:solidFill>
                  <a:srgbClr val="FFFF00"/>
                </a:solidFill>
                <a:effectLst/>
                <a:latin typeface="Calibri" panose="020F0502020204030204" pitchFamily="34" charset="0"/>
                <a:cs typeface="Calibri" panose="020F0502020204030204" pitchFamily="34" charset="0"/>
              </a:rPr>
              <a:t>, </a:t>
            </a:r>
            <a:r>
              <a:rPr lang="en-ID" b="1" dirty="0" err="1">
                <a:solidFill>
                  <a:srgbClr val="FFFF00"/>
                </a:solidFill>
                <a:effectLst/>
                <a:latin typeface="Calibri" panose="020F0502020204030204" pitchFamily="34" charset="0"/>
                <a:cs typeface="Calibri" panose="020F0502020204030204" pitchFamily="34" charset="0"/>
              </a:rPr>
              <a:t>Merawat</a:t>
            </a:r>
            <a:r>
              <a:rPr lang="en-ID" b="1" dirty="0">
                <a:solidFill>
                  <a:srgbClr val="FFFF00"/>
                </a:solidFill>
                <a:effectLst/>
                <a:latin typeface="Calibri" panose="020F0502020204030204" pitchFamily="34" charset="0"/>
                <a:cs typeface="Calibri" panose="020F0502020204030204" pitchFamily="34" charset="0"/>
              </a:rPr>
              <a:t> dan </a:t>
            </a:r>
            <a:r>
              <a:rPr lang="en-ID" b="1" dirty="0" err="1">
                <a:solidFill>
                  <a:srgbClr val="FFFF00"/>
                </a:solidFill>
                <a:effectLst/>
                <a:latin typeface="Calibri" panose="020F0502020204030204" pitchFamily="34" charset="0"/>
                <a:cs typeface="Calibri" panose="020F0502020204030204" pitchFamily="34" charset="0"/>
              </a:rPr>
              <a:t>Mendidik</a:t>
            </a:r>
            <a:r>
              <a:rPr lang="en-ID" b="1" dirty="0">
                <a:solidFill>
                  <a:srgbClr val="FFFF00"/>
                </a:solidFill>
                <a:effectLst/>
                <a:latin typeface="Calibri" panose="020F0502020204030204" pitchFamily="34" charset="0"/>
                <a:cs typeface="Calibri" panose="020F0502020204030204" pitchFamily="34" charset="0"/>
              </a:rPr>
              <a:t> </a:t>
            </a:r>
            <a:r>
              <a:rPr lang="en-ID" b="1" dirty="0" err="1">
                <a:solidFill>
                  <a:srgbClr val="FFFF00"/>
                </a:solidFill>
                <a:effectLst/>
                <a:latin typeface="Calibri" panose="020F0502020204030204" pitchFamily="34" charset="0"/>
                <a:cs typeface="Calibri" panose="020F0502020204030204" pitchFamily="34" charset="0"/>
              </a:rPr>
              <a:t>Anak</a:t>
            </a:r>
            <a:endParaRPr lang="en-ID" sz="8800" dirty="0">
              <a:solidFill>
                <a:srgbClr val="FFFF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5879059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rtl="1"/>
            <a:r>
              <a:rPr lang="ar-SA" sz="5400" dirty="0">
                <a:solidFill>
                  <a:srgbClr val="FFFF00"/>
                </a:solidFill>
                <a:cs typeface="Traditional Arabic" pitchFamily="2" charset="-78"/>
              </a:rPr>
              <a:t>وَوَصَّيْنَا الْإِنْسَانَ بِوَالِدَيْهِ حَمَلَتْهُ أُمُّهُ وَهْنًا عَلَى وَهْنٍ وَفِصَالُهُ فِي عَامَيْنِ أَنِ اشْكُرْ لِي وَلِوَالِدَيْكَ إِلَيَّ الْمَصِيرُ </a:t>
            </a:r>
          </a:p>
          <a:p>
            <a:pPr algn="ctr"/>
            <a:r>
              <a:rPr lang="en-ID" sz="3200" i="1" dirty="0">
                <a:latin typeface="Calibri" panose="020F0502020204030204" pitchFamily="34" charset="0"/>
                <a:cs typeface="Calibri" panose="020F0502020204030204" pitchFamily="34" charset="0"/>
              </a:rPr>
              <a:t>“Dan Kami </a:t>
            </a:r>
            <a:r>
              <a:rPr lang="en-ID" sz="3200" i="1" dirty="0" err="1">
                <a:latin typeface="Calibri" panose="020F0502020204030204" pitchFamily="34" charset="0"/>
                <a:cs typeface="Calibri" panose="020F0502020204030204" pitchFamily="34" charset="0"/>
              </a:rPr>
              <a:t>perintahkan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manusia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berbuat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baik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dua</a:t>
            </a:r>
            <a:r>
              <a:rPr lang="en-ID" sz="3200" i="1" dirty="0">
                <a:latin typeface="Calibri" panose="020F0502020204030204" pitchFamily="34" charset="0"/>
                <a:cs typeface="Calibri" panose="020F0502020204030204" pitchFamily="34" charset="0"/>
              </a:rPr>
              <a:t> orang </a:t>
            </a:r>
            <a:r>
              <a:rPr lang="en-ID" sz="3200" i="1" dirty="0" err="1">
                <a:latin typeface="Calibri" panose="020F0502020204030204" pitchFamily="34" charset="0"/>
                <a:cs typeface="Calibri" panose="020F0502020204030204" pitchFamily="34" charset="0"/>
              </a:rPr>
              <a:t>ibu-bapaknya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ibunya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telah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mengandungnya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dalam</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keadaan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lemah</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bertambah-tambah</a:t>
            </a:r>
            <a:r>
              <a:rPr lang="en-ID" sz="3200" i="1" dirty="0">
                <a:latin typeface="Calibri" panose="020F0502020204030204" pitchFamily="34" charset="0"/>
                <a:cs typeface="Calibri" panose="020F0502020204030204" pitchFamily="34" charset="0"/>
              </a:rPr>
              <a:t>, dan </a:t>
            </a:r>
            <a:r>
              <a:rPr lang="en-ID" sz="3200" i="1" dirty="0" err="1">
                <a:latin typeface="Calibri" panose="020F0502020204030204" pitchFamily="34" charset="0"/>
                <a:cs typeface="Calibri" panose="020F0502020204030204" pitchFamily="34" charset="0"/>
              </a:rPr>
              <a:t>menyapihnya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dalam</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dua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tahun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Bersyukurlah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-Ku dan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kedua</a:t>
            </a:r>
            <a:r>
              <a:rPr lang="en-ID" sz="3200" i="1" dirty="0">
                <a:latin typeface="Calibri" panose="020F0502020204030204" pitchFamily="34" charset="0"/>
                <a:cs typeface="Calibri" panose="020F0502020204030204" pitchFamily="34" charset="0"/>
              </a:rPr>
              <a:t> orang </a:t>
            </a:r>
            <a:r>
              <a:rPr lang="en-ID" sz="3200" i="1" dirty="0" err="1">
                <a:latin typeface="Calibri" panose="020F0502020204030204" pitchFamily="34" charset="0"/>
                <a:cs typeface="Calibri" panose="020F0502020204030204" pitchFamily="34" charset="0"/>
              </a:rPr>
              <a:t>ibu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bapakmu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hanya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-Ku </a:t>
            </a:r>
            <a:r>
              <a:rPr lang="en-ID" sz="3200" i="1" dirty="0" err="1">
                <a:latin typeface="Calibri" panose="020F0502020204030204" pitchFamily="34" charset="0"/>
                <a:cs typeface="Calibri" panose="020F0502020204030204" pitchFamily="34" charset="0"/>
              </a:rPr>
              <a:t>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kembalimu</a:t>
            </a:r>
            <a:r>
              <a:rPr lang="en-ID" sz="3200" i="1" dirty="0">
                <a:latin typeface="Calibri" panose="020F0502020204030204" pitchFamily="34" charset="0"/>
                <a:cs typeface="Calibri" panose="020F0502020204030204" pitchFamily="34" charset="0"/>
              </a:rPr>
              <a:t>”.</a:t>
            </a:r>
          </a:p>
          <a:p>
            <a:pPr algn="ctr"/>
            <a:r>
              <a:rPr lang="en-ID" sz="3200" b="1" dirty="0">
                <a:solidFill>
                  <a:srgbClr val="00FFFF"/>
                </a:solidFill>
                <a:latin typeface="Calibri" panose="020F0502020204030204" pitchFamily="34" charset="0"/>
                <a:cs typeface="Calibri" panose="020F0502020204030204" pitchFamily="34" charset="0"/>
              </a:rPr>
              <a:t>( QS</a:t>
            </a:r>
            <a:r>
              <a:rPr lang="ar-SA" sz="3200" b="1" dirty="0">
                <a:solidFill>
                  <a:srgbClr val="00FFFF"/>
                </a:solidFill>
                <a:latin typeface="Calibri" panose="020F0502020204030204" pitchFamily="34" charset="0"/>
                <a:cs typeface="Calibri" panose="020F0502020204030204" pitchFamily="34" charset="0"/>
              </a:rPr>
              <a:t> </a:t>
            </a:r>
            <a:r>
              <a:rPr lang="en-ID" sz="3200" b="1" dirty="0" err="1">
                <a:solidFill>
                  <a:srgbClr val="00FFFF"/>
                </a:solidFill>
                <a:latin typeface="Calibri" panose="020F0502020204030204" pitchFamily="34" charset="0"/>
                <a:cs typeface="Calibri" panose="020F0502020204030204" pitchFamily="34" charset="0"/>
              </a:rPr>
              <a:t>Luqman</a:t>
            </a:r>
            <a:r>
              <a:rPr lang="en-ID" sz="3200" b="1" dirty="0">
                <a:solidFill>
                  <a:srgbClr val="00FFFF"/>
                </a:solidFill>
                <a:latin typeface="Calibri" panose="020F0502020204030204" pitchFamily="34" charset="0"/>
                <a:cs typeface="Calibri" panose="020F0502020204030204" pitchFamily="34" charset="0"/>
              </a:rPr>
              <a:t> 14)</a:t>
            </a:r>
          </a:p>
          <a:p>
            <a:pPr algn="ctr"/>
            <a:endParaRPr lang="ar-SA" sz="3200" b="1" dirty="0">
              <a:solidFill>
                <a:srgbClr val="00FF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05753288"/>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just"/>
            <a:r>
              <a:rPr lang="en-ID" sz="3200" dirty="0" err="1">
                <a:latin typeface="Calibri" panose="020F0502020204030204" pitchFamily="34" charset="0"/>
                <a:cs typeface="Calibri" panose="020F0502020204030204" pitchFamily="34" charset="0"/>
              </a:rPr>
              <a:t>Mu'awiyah</a:t>
            </a:r>
            <a:r>
              <a:rPr lang="en-ID" sz="3200" dirty="0">
                <a:latin typeface="Calibri" panose="020F0502020204030204" pitchFamily="34" charset="0"/>
                <a:cs typeface="Calibri" panose="020F0502020204030204" pitchFamily="34" charset="0"/>
              </a:rPr>
              <a:t> bin </a:t>
            </a:r>
            <a:r>
              <a:rPr lang="en-ID" sz="3200" dirty="0" err="1">
                <a:latin typeface="Calibri" panose="020F0502020204030204" pitchFamily="34" charset="0"/>
                <a:cs typeface="Calibri" panose="020F0502020204030204" pitchFamily="34" charset="0"/>
              </a:rPr>
              <a:t>Jahimah</a:t>
            </a:r>
            <a:r>
              <a:rPr lang="en-ID" sz="3200" dirty="0">
                <a:latin typeface="Calibri" panose="020F0502020204030204" pitchFamily="34" charset="0"/>
                <a:cs typeface="Calibri" panose="020F0502020204030204" pitchFamily="34" charset="0"/>
              </a:rPr>
              <a:t> As </a:t>
            </a:r>
            <a:r>
              <a:rPr lang="en-ID" sz="3200" dirty="0" err="1">
                <a:latin typeface="Calibri" panose="020F0502020204030204" pitchFamily="34" charset="0"/>
                <a:cs typeface="Calibri" panose="020F0502020204030204" pitchFamily="34" charset="0"/>
              </a:rPr>
              <a:t>Sulamiy</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berkata</a:t>
            </a:r>
            <a:r>
              <a:rPr lang="en-ID" sz="3200" dirty="0">
                <a:latin typeface="Calibri" panose="020F0502020204030204" pitchFamily="34" charset="0"/>
                <a:cs typeface="Calibri" panose="020F0502020204030204" pitchFamily="34" charset="0"/>
              </a:rPr>
              <a:t> : </a:t>
            </a:r>
            <a:r>
              <a:rPr lang="en-ID" sz="3200" dirty="0" err="1">
                <a:latin typeface="Calibri" panose="020F0502020204030204" pitchFamily="34" charset="0"/>
                <a:cs typeface="Calibri" panose="020F0502020204030204" pitchFamily="34" charset="0"/>
              </a:rPr>
              <a:t>Aku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mendatangi</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shallallahu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alaihi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wasallam</a:t>
            </a:r>
            <a:r>
              <a:rPr lang="en-ID" sz="3200" dirty="0">
                <a:latin typeface="Calibri" panose="020F0502020204030204" pitchFamily="34" charset="0"/>
                <a:cs typeface="Calibri" panose="020F0502020204030204" pitchFamily="34" charset="0"/>
              </a:rPr>
              <a:t> dan </a:t>
            </a:r>
            <a:r>
              <a:rPr lang="en-ID" sz="3200" dirty="0" err="1">
                <a:latin typeface="Calibri" panose="020F0502020204030204" pitchFamily="34" charset="0"/>
                <a:cs typeface="Calibri" panose="020F0502020204030204" pitchFamily="34" charset="0"/>
              </a:rPr>
              <a:t>bertanya</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Ya</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sesungguhnya</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aku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ingin</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berjihad</a:t>
            </a:r>
            <a:r>
              <a:rPr lang="en-ID" sz="3200" dirty="0">
                <a:latin typeface="Calibri" panose="020F0502020204030204" pitchFamily="34" charset="0"/>
                <a:cs typeface="Calibri" panose="020F0502020204030204" pitchFamily="34" charset="0"/>
              </a:rPr>
              <a:t> di </a:t>
            </a:r>
            <a:r>
              <a:rPr lang="en-ID" sz="3200" dirty="0" err="1">
                <a:latin typeface="Calibri" panose="020F0502020204030204" pitchFamily="34" charset="0"/>
                <a:cs typeface="Calibri" panose="020F0502020204030204" pitchFamily="34" charset="0"/>
              </a:rPr>
              <a:t>jalan</a:t>
            </a:r>
            <a:r>
              <a:rPr lang="en-ID" sz="3200" dirty="0">
                <a:latin typeface="Calibri" panose="020F0502020204030204" pitchFamily="34" charset="0"/>
                <a:cs typeface="Calibri" panose="020F0502020204030204" pitchFamily="34" charset="0"/>
              </a:rPr>
              <a:t> Allah.</a:t>
            </a:r>
          </a:p>
          <a:p>
            <a:pPr algn="just"/>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bertanya</a:t>
            </a:r>
            <a:r>
              <a:rPr lang="en-ID" sz="3200" dirty="0">
                <a:latin typeface="Calibri" panose="020F0502020204030204" pitchFamily="34" charset="0"/>
                <a:cs typeface="Calibri" panose="020F0502020204030204" pitchFamily="34" charset="0"/>
              </a:rPr>
              <a:t> : </a:t>
            </a:r>
            <a:r>
              <a:rPr lang="en-ID" sz="3200" dirty="0" err="1">
                <a:latin typeface="Calibri" panose="020F0502020204030204" pitchFamily="34" charset="0"/>
                <a:cs typeface="Calibri" panose="020F0502020204030204" pitchFamily="34" charset="0"/>
              </a:rPr>
              <a:t>Apakah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ibumu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masih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hidup</a:t>
            </a:r>
            <a:r>
              <a:rPr lang="en-ID" sz="3200" dirty="0">
                <a:latin typeface="Calibri" panose="020F0502020204030204" pitchFamily="34" charset="0"/>
                <a:cs typeface="Calibri" panose="020F0502020204030204" pitchFamily="34" charset="0"/>
              </a:rPr>
              <a:t> ?</a:t>
            </a:r>
          </a:p>
          <a:p>
            <a:pPr algn="just"/>
            <a:r>
              <a:rPr lang="en-ID" sz="3200" dirty="0" err="1">
                <a:latin typeface="Calibri" panose="020F0502020204030204" pitchFamily="34" charset="0"/>
                <a:cs typeface="Calibri" panose="020F0502020204030204" pitchFamily="34" charset="0"/>
              </a:rPr>
              <a:t>Aku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menjawab</a:t>
            </a:r>
            <a:r>
              <a:rPr lang="en-ID" sz="3200" dirty="0">
                <a:latin typeface="Calibri" panose="020F0502020204030204" pitchFamily="34" charset="0"/>
                <a:cs typeface="Calibri" panose="020F0502020204030204" pitchFamily="34" charset="0"/>
              </a:rPr>
              <a:t> : </a:t>
            </a:r>
            <a:r>
              <a:rPr lang="en-ID" sz="3200" dirty="0" err="1">
                <a:latin typeface="Calibri" panose="020F0502020204030204" pitchFamily="34" charset="0"/>
                <a:cs typeface="Calibri" panose="020F0502020204030204" pitchFamily="34" charset="0"/>
              </a:rPr>
              <a:t>Iya</a:t>
            </a:r>
            <a:r>
              <a:rPr lang="en-ID" sz="3200" dirty="0">
                <a:latin typeface="Calibri" panose="020F0502020204030204" pitchFamily="34" charset="0"/>
                <a:cs typeface="Calibri" panose="020F0502020204030204" pitchFamily="34" charset="0"/>
              </a:rPr>
              <a:t>!</a:t>
            </a:r>
          </a:p>
          <a:p>
            <a:pPr algn="just"/>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US" sz="3200" dirty="0">
                <a:solidFill>
                  <a:srgbClr val="FFFF00"/>
                </a:solidFill>
                <a:cs typeface="Traditional Arabic" pitchFamily="2" charset="-78"/>
                <a:sym typeface="AGA Arabesque"/>
              </a:rPr>
              <a:t> </a:t>
            </a:r>
            <a:r>
              <a:rPr lang="en-ID" sz="3200" dirty="0" err="1">
                <a:latin typeface="Calibri" panose="020F0502020204030204" pitchFamily="34" charset="0"/>
                <a:cs typeface="Calibri" panose="020F0502020204030204" pitchFamily="34" charset="0"/>
              </a:rPr>
              <a:t>bersabda</a:t>
            </a:r>
            <a:r>
              <a:rPr lang="en-ID" sz="3200" dirty="0">
                <a:latin typeface="Calibri" panose="020F0502020204030204" pitchFamily="34" charset="0"/>
                <a:cs typeface="Calibri" panose="020F0502020204030204" pitchFamily="34" charset="0"/>
              </a:rPr>
              <a:t> :</a:t>
            </a:r>
          </a:p>
          <a:p>
            <a:pPr algn="just" rtl="1"/>
            <a:r>
              <a:rPr lang="ar-SA" sz="6000" dirty="0">
                <a:solidFill>
                  <a:srgbClr val="FFFF00"/>
                </a:solidFill>
                <a:latin typeface="Traditional Arabic" panose="02020603050405020304" pitchFamily="18" charset="-78"/>
                <a:cs typeface="Traditional Arabic" panose="02020603050405020304" pitchFamily="18" charset="-78"/>
              </a:rPr>
              <a:t>الْزَمْ رِجْلَيْهَا فَثَمَّ الْجَنَّةُ</a:t>
            </a:r>
          </a:p>
          <a:p>
            <a:pPr algn="just"/>
            <a:r>
              <a:rPr lang="en-ID" sz="3200" i="1" dirty="0">
                <a:latin typeface="Calibri" panose="020F0502020204030204" pitchFamily="34" charset="0"/>
                <a:cs typeface="Calibri" panose="020F0502020204030204" pitchFamily="34" charset="0"/>
              </a:rPr>
              <a:t>“</a:t>
            </a:r>
            <a:r>
              <a:rPr lang="en-ID" sz="3200" i="1" dirty="0" err="1">
                <a:latin typeface="Calibri" panose="020F0502020204030204" pitchFamily="34" charset="0"/>
                <a:cs typeface="Calibri" panose="020F0502020204030204" pitchFamily="34" charset="0"/>
              </a:rPr>
              <a:t>Dekatlah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selalu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kedua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kakinya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selalu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berbuat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baik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karena</a:t>
            </a:r>
            <a:r>
              <a:rPr lang="en-ID" sz="3200" i="1" dirty="0">
                <a:latin typeface="Calibri" panose="020F0502020204030204" pitchFamily="34" charset="0"/>
                <a:cs typeface="Calibri" panose="020F0502020204030204" pitchFamily="34" charset="0"/>
              </a:rPr>
              <a:t> di </a:t>
            </a:r>
            <a:r>
              <a:rPr lang="en-ID" sz="3200" i="1" dirty="0" err="1">
                <a:latin typeface="Calibri" panose="020F0502020204030204" pitchFamily="34" charset="0"/>
                <a:cs typeface="Calibri" panose="020F0502020204030204" pitchFamily="34" charset="0"/>
              </a:rPr>
              <a:t>situlah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surga</a:t>
            </a:r>
            <a:r>
              <a:rPr lang="en-ID" sz="3200" i="1" dirty="0">
                <a:latin typeface="Calibri" panose="020F0502020204030204" pitchFamily="34" charset="0"/>
                <a:cs typeface="Calibri" panose="020F0502020204030204" pitchFamily="34" charset="0"/>
              </a:rPr>
              <a:t>”. </a:t>
            </a:r>
            <a:r>
              <a:rPr lang="en-ID" sz="3200" b="1" dirty="0">
                <a:solidFill>
                  <a:srgbClr val="00FFFF"/>
                </a:solidFill>
                <a:latin typeface="Calibri" panose="020F0502020204030204" pitchFamily="34" charset="0"/>
                <a:cs typeface="Calibri" panose="020F0502020204030204" pitchFamily="34" charset="0"/>
              </a:rPr>
              <a:t>[</a:t>
            </a:r>
            <a:r>
              <a:rPr lang="en-ID" sz="3200" b="1" dirty="0" err="1">
                <a:solidFill>
                  <a:srgbClr val="00FFFF"/>
                </a:solidFill>
                <a:latin typeface="Calibri" panose="020F0502020204030204" pitchFamily="34" charset="0"/>
                <a:cs typeface="Calibri" panose="020F0502020204030204" pitchFamily="34" charset="0"/>
              </a:rPr>
              <a:t>Sunan</a:t>
            </a:r>
            <a:r>
              <a:rPr lang="en-ID" sz="3200" b="1" dirty="0">
                <a:solidFill>
                  <a:srgbClr val="00FFFF"/>
                </a:solidFill>
                <a:latin typeface="Calibri" panose="020F0502020204030204" pitchFamily="34" charset="0"/>
                <a:cs typeface="Calibri" panose="020F0502020204030204" pitchFamily="34" charset="0"/>
              </a:rPr>
              <a:t> </a:t>
            </a:r>
            <a:r>
              <a:rPr lang="en-ID" sz="3200" b="1" dirty="0" err="1">
                <a:solidFill>
                  <a:srgbClr val="00FFFF"/>
                </a:solidFill>
                <a:latin typeface="Calibri" panose="020F0502020204030204" pitchFamily="34" charset="0"/>
                <a:cs typeface="Calibri" panose="020F0502020204030204" pitchFamily="34" charset="0"/>
              </a:rPr>
              <a:t>Ibnu</a:t>
            </a:r>
            <a:r>
              <a:rPr lang="en-ID" sz="3200" b="1" dirty="0">
                <a:solidFill>
                  <a:srgbClr val="00FFFF"/>
                </a:solidFill>
                <a:latin typeface="Calibri" panose="020F0502020204030204" pitchFamily="34" charset="0"/>
                <a:cs typeface="Calibri" panose="020F0502020204030204" pitchFamily="34" charset="0"/>
              </a:rPr>
              <a:t> </a:t>
            </a:r>
            <a:r>
              <a:rPr lang="en-ID" sz="3200" b="1" dirty="0" err="1">
                <a:solidFill>
                  <a:srgbClr val="00FFFF"/>
                </a:solidFill>
                <a:latin typeface="Calibri" panose="020F0502020204030204" pitchFamily="34" charset="0"/>
                <a:cs typeface="Calibri" panose="020F0502020204030204" pitchFamily="34" charset="0"/>
              </a:rPr>
              <a:t>Majah</a:t>
            </a:r>
            <a:r>
              <a:rPr lang="en-ID" sz="3200" b="1" dirty="0">
                <a:solidFill>
                  <a:srgbClr val="00FFFF"/>
                </a:solidFill>
                <a:latin typeface="Calibri" panose="020F0502020204030204" pitchFamily="34" charset="0"/>
                <a:cs typeface="Calibri" panose="020F0502020204030204" pitchFamily="34" charset="0"/>
              </a:rPr>
              <a:t> : Sahih]</a:t>
            </a:r>
          </a:p>
        </p:txBody>
      </p:sp>
    </p:spTree>
    <p:extLst>
      <p:ext uri="{BB962C8B-B14F-4D97-AF65-F5344CB8AC3E}">
        <p14:creationId xmlns:p14="http://schemas.microsoft.com/office/powerpoint/2010/main" val="185874396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a:r>
              <a:rPr lang="en-ID" sz="3200" dirty="0" err="1">
                <a:latin typeface="Calibri" panose="020F0502020204030204" pitchFamily="34" charset="0"/>
                <a:cs typeface="Calibri" panose="020F0502020204030204" pitchFamily="34" charset="0"/>
              </a:rPr>
              <a:t>Dalam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riwayat</a:t>
            </a:r>
            <a:r>
              <a:rPr lang="en-ID" sz="3200" dirty="0">
                <a:latin typeface="Calibri" panose="020F0502020204030204" pitchFamily="34" charset="0"/>
                <a:cs typeface="Calibri" panose="020F0502020204030204" pitchFamily="34" charset="0"/>
              </a:rPr>
              <a:t> lain </a:t>
            </a:r>
            <a:r>
              <a:rPr lang="en-ID" sz="3200" dirty="0" err="1">
                <a:latin typeface="Calibri" panose="020F0502020204030204" pitchFamily="34" charset="0"/>
                <a:cs typeface="Calibri" panose="020F0502020204030204" pitchFamily="34" charset="0"/>
              </a:rPr>
              <a:t>disebutkan</a:t>
            </a:r>
            <a:r>
              <a:rPr lang="en-ID" sz="3200" dirty="0">
                <a:latin typeface="Calibri" panose="020F0502020204030204" pitchFamily="34" charset="0"/>
                <a:cs typeface="Calibri" panose="020F0502020204030204" pitchFamily="34" charset="0"/>
              </a:rPr>
              <a:t> :</a:t>
            </a:r>
          </a:p>
          <a:p>
            <a:pPr algn="ctr"/>
            <a:endParaRPr lang="en-ID" sz="3200" dirty="0">
              <a:latin typeface="Calibri" panose="020F0502020204030204" pitchFamily="34" charset="0"/>
              <a:cs typeface="Calibri" panose="020F0502020204030204" pitchFamily="34" charset="0"/>
            </a:endParaRPr>
          </a:p>
          <a:p>
            <a:pPr algn="ctr" rtl="1"/>
            <a:r>
              <a:rPr lang="ar-SA" sz="6000" dirty="0">
                <a:solidFill>
                  <a:srgbClr val="FFFF00"/>
                </a:solidFill>
                <a:latin typeface="Traditional Arabic" panose="02020603050405020304" pitchFamily="18" charset="-78"/>
                <a:cs typeface="Traditional Arabic" panose="02020603050405020304" pitchFamily="18" charset="-78"/>
              </a:rPr>
              <a:t>فَالْزَمْهَا، فَإِنَّ الْجَنَّةَ تَحْتَ رِجْلَيْهَا</a:t>
            </a:r>
            <a:endParaRPr lang="en-US" sz="6000" dirty="0">
              <a:solidFill>
                <a:srgbClr val="FFFF00"/>
              </a:solidFill>
              <a:latin typeface="Traditional Arabic" panose="02020603050405020304" pitchFamily="18" charset="-78"/>
              <a:cs typeface="Traditional Arabic" panose="02020603050405020304" pitchFamily="18" charset="-78"/>
            </a:endParaRPr>
          </a:p>
          <a:p>
            <a:pPr algn="ctr"/>
            <a:r>
              <a:rPr lang="en-ID" sz="4000" i="1" dirty="0">
                <a:latin typeface="Calibri" panose="020F0502020204030204" pitchFamily="34" charset="0"/>
                <a:cs typeface="Calibri" panose="020F0502020204030204" pitchFamily="34" charset="0"/>
              </a:rPr>
              <a:t>“</a:t>
            </a:r>
            <a:r>
              <a:rPr lang="en-ID" sz="4000" i="1" dirty="0" err="1">
                <a:latin typeface="Calibri" panose="020F0502020204030204" pitchFamily="34" charset="0"/>
                <a:cs typeface="Calibri" panose="020F0502020204030204" pitchFamily="34" charset="0"/>
              </a:rPr>
              <a:t>Dekatlah</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selalu</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darinya</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selalu</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berbuat</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baik</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kepadanya</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karena</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surga</a:t>
            </a:r>
            <a:r>
              <a:rPr lang="en-ID" sz="4000" i="1" dirty="0">
                <a:latin typeface="Calibri" panose="020F0502020204030204" pitchFamily="34" charset="0"/>
                <a:cs typeface="Calibri" panose="020F0502020204030204" pitchFamily="34" charset="0"/>
              </a:rPr>
              <a:t> di </a:t>
            </a:r>
            <a:r>
              <a:rPr lang="en-ID" sz="4000" i="1" dirty="0" err="1">
                <a:latin typeface="Calibri" panose="020F0502020204030204" pitchFamily="34" charset="0"/>
                <a:cs typeface="Calibri" panose="020F0502020204030204" pitchFamily="34" charset="0"/>
              </a:rPr>
              <a:t>bawah</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kedua</a:t>
            </a:r>
            <a:r>
              <a:rPr lang="en-ID" sz="4000" i="1" dirty="0">
                <a:latin typeface="Calibri" panose="020F0502020204030204" pitchFamily="34" charset="0"/>
                <a:cs typeface="Calibri" panose="020F0502020204030204" pitchFamily="34" charset="0"/>
              </a:rPr>
              <a:t> </a:t>
            </a:r>
            <a:r>
              <a:rPr lang="en-ID" sz="4000" i="1" dirty="0" err="1">
                <a:latin typeface="Calibri" panose="020F0502020204030204" pitchFamily="34" charset="0"/>
                <a:cs typeface="Calibri" panose="020F0502020204030204" pitchFamily="34" charset="0"/>
              </a:rPr>
              <a:t>kakinya</a:t>
            </a:r>
            <a:r>
              <a:rPr lang="en-ID" sz="4000" i="1" dirty="0">
                <a:latin typeface="Calibri" panose="020F0502020204030204" pitchFamily="34" charset="0"/>
                <a:cs typeface="Calibri" panose="020F0502020204030204" pitchFamily="34" charset="0"/>
              </a:rPr>
              <a:t>”. </a:t>
            </a:r>
          </a:p>
          <a:p>
            <a:pPr algn="ctr"/>
            <a:r>
              <a:rPr lang="en-ID" sz="3200" b="1" dirty="0">
                <a:solidFill>
                  <a:srgbClr val="00FFFF"/>
                </a:solidFill>
                <a:latin typeface="Calibri" panose="020F0502020204030204" pitchFamily="34" charset="0"/>
                <a:cs typeface="Calibri" panose="020F0502020204030204" pitchFamily="34" charset="0"/>
              </a:rPr>
              <a:t>[</a:t>
            </a:r>
            <a:r>
              <a:rPr lang="en-ID" sz="3200" b="1" dirty="0" err="1">
                <a:solidFill>
                  <a:srgbClr val="00FFFF"/>
                </a:solidFill>
                <a:latin typeface="Calibri" panose="020F0502020204030204" pitchFamily="34" charset="0"/>
                <a:cs typeface="Calibri" panose="020F0502020204030204" pitchFamily="34" charset="0"/>
              </a:rPr>
              <a:t>Sunan</a:t>
            </a:r>
            <a:r>
              <a:rPr lang="en-ID" sz="3200" b="1" dirty="0">
                <a:solidFill>
                  <a:srgbClr val="00FFFF"/>
                </a:solidFill>
                <a:latin typeface="Calibri" panose="020F0502020204030204" pitchFamily="34" charset="0"/>
                <a:cs typeface="Calibri" panose="020F0502020204030204" pitchFamily="34" charset="0"/>
              </a:rPr>
              <a:t> An </a:t>
            </a:r>
            <a:r>
              <a:rPr lang="en-ID" sz="3200" b="1" dirty="0" err="1">
                <a:solidFill>
                  <a:srgbClr val="00FFFF"/>
                </a:solidFill>
                <a:latin typeface="Calibri" panose="020F0502020204030204" pitchFamily="34" charset="0"/>
                <a:cs typeface="Calibri" panose="020F0502020204030204" pitchFamily="34" charset="0"/>
              </a:rPr>
              <a:t>Nasa’i</a:t>
            </a:r>
            <a:r>
              <a:rPr lang="en-ID" sz="3200" b="1" dirty="0">
                <a:solidFill>
                  <a:srgbClr val="00FFFF"/>
                </a:solidFill>
                <a:latin typeface="Calibri" panose="020F0502020204030204" pitchFamily="34" charset="0"/>
                <a:cs typeface="Calibri" panose="020F0502020204030204" pitchFamily="34" charset="0"/>
              </a:rPr>
              <a:t> : </a:t>
            </a:r>
            <a:r>
              <a:rPr lang="en-ID" sz="3200" b="1" dirty="0" err="1">
                <a:solidFill>
                  <a:srgbClr val="00FFFF"/>
                </a:solidFill>
                <a:latin typeface="Calibri" panose="020F0502020204030204" pitchFamily="34" charset="0"/>
                <a:cs typeface="Calibri" panose="020F0502020204030204" pitchFamily="34" charset="0"/>
              </a:rPr>
              <a:t>dinyatakan</a:t>
            </a:r>
            <a:r>
              <a:rPr lang="en-ID" sz="3200" b="1" dirty="0">
                <a:solidFill>
                  <a:srgbClr val="00FFFF"/>
                </a:solidFill>
                <a:latin typeface="Calibri" panose="020F0502020204030204" pitchFamily="34" charset="0"/>
                <a:cs typeface="Calibri" panose="020F0502020204030204" pitchFamily="34" charset="0"/>
              </a:rPr>
              <a:t> </a:t>
            </a:r>
            <a:r>
              <a:rPr lang="en-ID" sz="3200" b="1" dirty="0" err="1">
                <a:solidFill>
                  <a:srgbClr val="00FFFF"/>
                </a:solidFill>
                <a:latin typeface="Calibri" panose="020F0502020204030204" pitchFamily="34" charset="0"/>
                <a:cs typeface="Calibri" panose="020F0502020204030204" pitchFamily="34" charset="0"/>
              </a:rPr>
              <a:t>shahih</a:t>
            </a:r>
            <a:r>
              <a:rPr lang="en-ID" sz="3200" b="1" dirty="0">
                <a:solidFill>
                  <a:srgbClr val="00FFFF"/>
                </a:solidFill>
                <a:latin typeface="Calibri" panose="020F0502020204030204" pitchFamily="34" charset="0"/>
                <a:cs typeface="Calibri" panose="020F0502020204030204" pitchFamily="34" charset="0"/>
              </a:rPr>
              <a:t> oleh </a:t>
            </a:r>
            <a:r>
              <a:rPr lang="en-ID" sz="3200" b="1" dirty="0" err="1">
                <a:solidFill>
                  <a:srgbClr val="00FFFF"/>
                </a:solidFill>
                <a:latin typeface="Calibri" panose="020F0502020204030204" pitchFamily="34" charset="0"/>
                <a:cs typeface="Calibri" panose="020F0502020204030204" pitchFamily="34" charset="0"/>
              </a:rPr>
              <a:t>Syaikh</a:t>
            </a:r>
            <a:r>
              <a:rPr lang="en-ID" sz="3200" b="1" dirty="0">
                <a:solidFill>
                  <a:srgbClr val="00FFFF"/>
                </a:solidFill>
                <a:latin typeface="Calibri" panose="020F0502020204030204" pitchFamily="34" charset="0"/>
                <a:cs typeface="Calibri" panose="020F0502020204030204" pitchFamily="34" charset="0"/>
              </a:rPr>
              <a:t> Al Sahih]</a:t>
            </a:r>
          </a:p>
        </p:txBody>
      </p:sp>
    </p:spTree>
    <p:extLst>
      <p:ext uri="{BB962C8B-B14F-4D97-AF65-F5344CB8AC3E}">
        <p14:creationId xmlns:p14="http://schemas.microsoft.com/office/powerpoint/2010/main" val="1840895163"/>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04800" y="609600"/>
            <a:ext cx="8382000" cy="5486400"/>
          </a:xfrm>
        </p:spPr>
        <p:txBody>
          <a:bodyPr/>
          <a:lstStyle/>
          <a:p>
            <a:r>
              <a:rPr lang="en-ID" sz="9600" b="1" dirty="0">
                <a:solidFill>
                  <a:schemeClr val="tx1"/>
                </a:solidFill>
                <a:effectLst/>
                <a:latin typeface="Calibri" panose="020F0502020204030204" pitchFamily="34" charset="0"/>
                <a:cs typeface="Calibri" panose="020F0502020204030204" pitchFamily="34" charset="0"/>
              </a:rPr>
              <a:t>5</a:t>
            </a:r>
            <a:br>
              <a:rPr lang="en-ID" sz="6000" b="1" dirty="0">
                <a:solidFill>
                  <a:srgbClr val="FFFF00"/>
                </a:solidFill>
                <a:effectLst/>
                <a:latin typeface="Calibri" panose="020F0502020204030204" pitchFamily="34" charset="0"/>
                <a:cs typeface="Calibri" panose="020F0502020204030204" pitchFamily="34" charset="0"/>
              </a:rPr>
            </a:br>
            <a:r>
              <a:rPr lang="en-ID" sz="6000" b="1" dirty="0">
                <a:solidFill>
                  <a:srgbClr val="FFFF00"/>
                </a:solidFill>
                <a:effectLst/>
                <a:latin typeface="Calibri" panose="020F0502020204030204" pitchFamily="34" charset="0"/>
                <a:cs typeface="Calibri" panose="020F0502020204030204" pitchFamily="34" charset="0"/>
              </a:rPr>
              <a:t>Lelah </a:t>
            </a:r>
            <a:r>
              <a:rPr lang="en-ID" sz="6000" b="1" dirty="0" err="1">
                <a:solidFill>
                  <a:srgbClr val="FFFF00"/>
                </a:solidFill>
                <a:effectLst/>
                <a:latin typeface="Calibri" panose="020F0502020204030204" pitchFamily="34" charset="0"/>
                <a:cs typeface="Calibri" panose="020F0502020204030204" pitchFamily="34" charset="0"/>
              </a:rPr>
              <a:t>Dalam</a:t>
            </a:r>
            <a:r>
              <a:rPr lang="en-ID" sz="6000" b="1" dirty="0">
                <a:solidFill>
                  <a:srgbClr val="FFFF00"/>
                </a:solidFill>
                <a:effectLst/>
                <a:latin typeface="Calibri" panose="020F0502020204030204" pitchFamily="34" charset="0"/>
                <a:cs typeface="Calibri" panose="020F0502020204030204" pitchFamily="34" charset="0"/>
              </a:rPr>
              <a:t> </a:t>
            </a:r>
            <a:r>
              <a:rPr lang="en-ID" sz="6000" b="1" dirty="0" err="1">
                <a:solidFill>
                  <a:srgbClr val="FFFF00"/>
                </a:solidFill>
                <a:effectLst/>
                <a:latin typeface="Calibri" panose="020F0502020204030204" pitchFamily="34" charset="0"/>
                <a:cs typeface="Calibri" panose="020F0502020204030204" pitchFamily="34" charset="0"/>
              </a:rPr>
              <a:t>Mencari</a:t>
            </a:r>
            <a:r>
              <a:rPr lang="en-ID" sz="6000" b="1" dirty="0">
                <a:solidFill>
                  <a:srgbClr val="FFFF00"/>
                </a:solidFill>
                <a:effectLst/>
                <a:latin typeface="Calibri" panose="020F0502020204030204" pitchFamily="34" charset="0"/>
                <a:cs typeface="Calibri" panose="020F0502020204030204" pitchFamily="34" charset="0"/>
              </a:rPr>
              <a:t> </a:t>
            </a:r>
            <a:r>
              <a:rPr lang="en-ID" sz="6000" b="1" dirty="0" err="1">
                <a:solidFill>
                  <a:srgbClr val="FFFF00"/>
                </a:solidFill>
                <a:effectLst/>
                <a:latin typeface="Calibri" panose="020F0502020204030204" pitchFamily="34" charset="0"/>
                <a:cs typeface="Calibri" panose="020F0502020204030204" pitchFamily="34" charset="0"/>
              </a:rPr>
              <a:t>Nafkah</a:t>
            </a:r>
            <a:r>
              <a:rPr lang="en-ID" sz="6000" b="1" dirty="0">
                <a:solidFill>
                  <a:srgbClr val="FFFF00"/>
                </a:solidFill>
                <a:effectLst/>
                <a:latin typeface="Calibri" panose="020F0502020204030204" pitchFamily="34" charset="0"/>
                <a:cs typeface="Calibri" panose="020F0502020204030204" pitchFamily="34" charset="0"/>
              </a:rPr>
              <a:t> Yang Halal</a:t>
            </a:r>
            <a:endParaRPr lang="en-ID" sz="11500" dirty="0">
              <a:solidFill>
                <a:srgbClr val="FFFF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5865542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EAABB9D-E5A2-4E42-BC34-1D46722F45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07352" y="228599"/>
            <a:ext cx="6036448" cy="6506679"/>
          </a:xfrm>
          <a:prstGeom prst="rect">
            <a:avLst/>
          </a:prstGeom>
        </p:spPr>
      </p:pic>
    </p:spTree>
    <p:extLst>
      <p:ext uri="{BB962C8B-B14F-4D97-AF65-F5344CB8AC3E}">
        <p14:creationId xmlns:p14="http://schemas.microsoft.com/office/powerpoint/2010/main" val="3260677823"/>
      </p:ext>
    </p:extLst>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a:r>
              <a:rPr lang="en-ID" sz="3000" dirty="0">
                <a:latin typeface="Calibri" panose="020F0502020204030204" pitchFamily="34" charset="0"/>
                <a:cs typeface="Calibri" panose="020F0502020204030204" pitchFamily="34" charset="0"/>
              </a:rPr>
              <a:t>Dari Abu Hurairah, Nabi </a:t>
            </a:r>
            <a:r>
              <a:rPr lang="en-US" sz="2800" dirty="0">
                <a:solidFill>
                  <a:srgbClr val="FFFF00"/>
                </a:solidFill>
                <a:cs typeface="Traditional Arabic" pitchFamily="2" charset="-78"/>
                <a:sym typeface="AGA Arabesque"/>
              </a:rPr>
              <a:t>  </a:t>
            </a:r>
            <a:r>
              <a:rPr lang="en-ID" sz="3000" i="1" dirty="0">
                <a:latin typeface="Calibri" panose="020F0502020204030204" pitchFamily="34" charset="0"/>
                <a:cs typeface="Calibri" panose="020F0502020204030204" pitchFamily="34" charset="0"/>
              </a:rPr>
              <a:t> </a:t>
            </a:r>
            <a:r>
              <a:rPr lang="en-ID" sz="3000" dirty="0" err="1">
                <a:latin typeface="Calibri" panose="020F0502020204030204" pitchFamily="34" charset="0"/>
                <a:cs typeface="Calibri" panose="020F0502020204030204" pitchFamily="34" charset="0"/>
              </a:rPr>
              <a:t>bersabda</a:t>
            </a:r>
            <a:r>
              <a:rPr lang="en-ID" sz="3000" dirty="0">
                <a:latin typeface="Calibri" panose="020F0502020204030204" pitchFamily="34" charset="0"/>
                <a:cs typeface="Calibri" panose="020F0502020204030204" pitchFamily="34" charset="0"/>
              </a:rPr>
              <a:t>,</a:t>
            </a:r>
          </a:p>
          <a:p>
            <a:pPr algn="ctr" rtl="1"/>
            <a:r>
              <a:rPr lang="ar-SA" sz="4400" dirty="0">
                <a:solidFill>
                  <a:srgbClr val="FFFF00"/>
                </a:solidFill>
                <a:latin typeface="Traditional Arabic" panose="02020603050405020304" pitchFamily="18" charset="-78"/>
                <a:cs typeface="Traditional Arabic" panose="02020603050405020304" pitchFamily="18" charset="-78"/>
              </a:rPr>
              <a:t>دِينَارٌ أَنْفَقْتَهُ فِى سَبِيلِ اللَّهِ وَدِينَارٌ أَنْفَقْتَهُ فِى رَقَبَةٍ وَدِينَارٌ تَصَدَّقْتَ بِهِ عَلَى مِسْكِينٍ وَدِينَارٌ أَنْفَقْتَهُ عَلَى أَهْلِكَ أَعْظَمُهَا أَجْرًا الَّذِى أَنْفَقْتَهُ عَلَى أَهْلِكَ</a:t>
            </a:r>
          </a:p>
          <a:p>
            <a:pPr algn="ctr"/>
            <a:r>
              <a:rPr lang="ar-SA" sz="3000" dirty="0">
                <a:latin typeface="Calibri" panose="020F0502020204030204" pitchFamily="34" charset="0"/>
                <a:cs typeface="Calibri" panose="020F0502020204030204" pitchFamily="34" charset="0"/>
              </a:rPr>
              <a:t>“</a:t>
            </a:r>
            <a:r>
              <a:rPr lang="en-ID" sz="3000" i="1" dirty="0">
                <a:latin typeface="Calibri" panose="020F0502020204030204" pitchFamily="34" charset="0"/>
                <a:cs typeface="Calibri" panose="020F0502020204030204" pitchFamily="34" charset="0"/>
              </a:rPr>
              <a:t>Satu dinar yang </a:t>
            </a:r>
            <a:r>
              <a:rPr lang="en-ID" sz="3000" i="1" dirty="0" err="1">
                <a:latin typeface="Calibri" panose="020F0502020204030204" pitchFamily="34" charset="0"/>
                <a:cs typeface="Calibri" panose="020F0502020204030204" pitchFamily="34" charset="0"/>
              </a:rPr>
              <a:t>engkau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keluarkan</a:t>
            </a:r>
            <a:r>
              <a:rPr lang="en-ID" sz="3000" i="1" dirty="0">
                <a:latin typeface="Calibri" panose="020F0502020204030204" pitchFamily="34" charset="0"/>
                <a:cs typeface="Calibri" panose="020F0502020204030204" pitchFamily="34" charset="0"/>
              </a:rPr>
              <a:t> di </a:t>
            </a:r>
            <a:r>
              <a:rPr lang="en-ID" sz="3000" i="1" dirty="0" err="1">
                <a:latin typeface="Calibri" panose="020F0502020204030204" pitchFamily="34" charset="0"/>
                <a:cs typeface="Calibri" panose="020F0502020204030204" pitchFamily="34" charset="0"/>
              </a:rPr>
              <a:t>jalan</a:t>
            </a:r>
            <a:r>
              <a:rPr lang="en-ID" sz="3000" i="1" dirty="0">
                <a:latin typeface="Calibri" panose="020F0502020204030204" pitchFamily="34" charset="0"/>
                <a:cs typeface="Calibri" panose="020F0502020204030204" pitchFamily="34" charset="0"/>
              </a:rPr>
              <a:t> Allah, </a:t>
            </a:r>
            <a:r>
              <a:rPr lang="en-ID" sz="3000" i="1" dirty="0" err="1">
                <a:latin typeface="Calibri" panose="020F0502020204030204" pitchFamily="34" charset="0"/>
                <a:cs typeface="Calibri" panose="020F0502020204030204" pitchFamily="34" charset="0"/>
              </a:rPr>
              <a:t>lalu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satu</a:t>
            </a:r>
            <a:r>
              <a:rPr lang="en-ID" sz="3000" i="1" dirty="0">
                <a:latin typeface="Calibri" panose="020F0502020204030204" pitchFamily="34" charset="0"/>
                <a:cs typeface="Calibri" panose="020F0502020204030204" pitchFamily="34" charset="0"/>
              </a:rPr>
              <a:t> dinar yang </a:t>
            </a:r>
            <a:r>
              <a:rPr lang="en-ID" sz="3000" i="1" dirty="0" err="1">
                <a:latin typeface="Calibri" panose="020F0502020204030204" pitchFamily="34" charset="0"/>
                <a:cs typeface="Calibri" panose="020F0502020204030204" pitchFamily="34" charset="0"/>
              </a:rPr>
              <a:t>engkau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keluarkan</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untuk</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memerdekakan</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seorang</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budak</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lalu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satu</a:t>
            </a:r>
            <a:r>
              <a:rPr lang="en-ID" sz="3000" i="1" dirty="0">
                <a:latin typeface="Calibri" panose="020F0502020204030204" pitchFamily="34" charset="0"/>
                <a:cs typeface="Calibri" panose="020F0502020204030204" pitchFamily="34" charset="0"/>
              </a:rPr>
              <a:t> dinar yang </a:t>
            </a:r>
            <a:r>
              <a:rPr lang="en-ID" sz="3000" i="1" dirty="0" err="1">
                <a:latin typeface="Calibri" panose="020F0502020204030204" pitchFamily="34" charset="0"/>
                <a:cs typeface="Calibri" panose="020F0502020204030204" pitchFamily="34" charset="0"/>
              </a:rPr>
              <a:t>engkau</a:t>
            </a:r>
            <a:r>
              <a:rPr lang="en-ID" sz="3000" i="1" dirty="0">
                <a:latin typeface="Calibri" panose="020F0502020204030204" pitchFamily="34" charset="0"/>
                <a:cs typeface="Calibri" panose="020F0502020204030204" pitchFamily="34" charset="0"/>
              </a:rPr>
              <a:t> yang </a:t>
            </a:r>
            <a:r>
              <a:rPr lang="en-ID" sz="3000" i="1" dirty="0" err="1">
                <a:latin typeface="Calibri" panose="020F0502020204030204" pitchFamily="34" charset="0"/>
                <a:cs typeface="Calibri" panose="020F0502020204030204" pitchFamily="34" charset="0"/>
              </a:rPr>
              <a:t>engkau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keluarkan</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untuk</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satu</a:t>
            </a:r>
            <a:r>
              <a:rPr lang="en-ID" sz="3000" i="1" dirty="0">
                <a:latin typeface="Calibri" panose="020F0502020204030204" pitchFamily="34" charset="0"/>
                <a:cs typeface="Calibri" panose="020F0502020204030204" pitchFamily="34" charset="0"/>
              </a:rPr>
              <a:t> orang miskin, </a:t>
            </a:r>
            <a:r>
              <a:rPr lang="en-ID" sz="3000" i="1" dirty="0" err="1">
                <a:latin typeface="Calibri" panose="020F0502020204030204" pitchFamily="34" charset="0"/>
                <a:cs typeface="Calibri" panose="020F0502020204030204" pitchFamily="34" charset="0"/>
              </a:rPr>
              <a:t>dibandingkan</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dengan</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satu</a:t>
            </a:r>
            <a:r>
              <a:rPr lang="en-ID" sz="3000" i="1" dirty="0">
                <a:latin typeface="Calibri" panose="020F0502020204030204" pitchFamily="34" charset="0"/>
                <a:cs typeface="Calibri" panose="020F0502020204030204" pitchFamily="34" charset="0"/>
              </a:rPr>
              <a:t> dinar yang </a:t>
            </a:r>
            <a:r>
              <a:rPr lang="en-ID" sz="3000" i="1" dirty="0" err="1">
                <a:latin typeface="Calibri" panose="020F0502020204030204" pitchFamily="34" charset="0"/>
                <a:cs typeface="Calibri" panose="020F0502020204030204" pitchFamily="34" charset="0"/>
              </a:rPr>
              <a:t>engkau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nafkahkan</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untuk</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keluargamu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maka</a:t>
            </a:r>
            <a:r>
              <a:rPr lang="en-ID" sz="3000" i="1" dirty="0">
                <a:latin typeface="Calibri" panose="020F0502020204030204" pitchFamily="34" charset="0"/>
                <a:cs typeface="Calibri" panose="020F0502020204030204" pitchFamily="34" charset="0"/>
              </a:rPr>
              <a:t> yang kau </a:t>
            </a:r>
            <a:r>
              <a:rPr lang="en-ID" sz="3000" i="1" dirty="0" err="1">
                <a:latin typeface="Calibri" panose="020F0502020204030204" pitchFamily="34" charset="0"/>
                <a:cs typeface="Calibri" panose="020F0502020204030204" pitchFamily="34" charset="0"/>
              </a:rPr>
              <a:t>nafkahkan</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untuk</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keluargamu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itu</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pahalanya</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lebih</a:t>
            </a:r>
            <a:r>
              <a:rPr lang="en-ID" sz="3000" i="1" dirty="0">
                <a:latin typeface="Calibri" panose="020F0502020204030204" pitchFamily="34" charset="0"/>
                <a:cs typeface="Calibri" panose="020F0502020204030204" pitchFamily="34" charset="0"/>
              </a:rPr>
              <a:t> </a:t>
            </a:r>
            <a:r>
              <a:rPr lang="en-ID" sz="3000" i="1" dirty="0" err="1">
                <a:latin typeface="Calibri" panose="020F0502020204030204" pitchFamily="34" charset="0"/>
                <a:cs typeface="Calibri" panose="020F0502020204030204" pitchFamily="34" charset="0"/>
              </a:rPr>
              <a:t>besar</a:t>
            </a:r>
            <a:r>
              <a:rPr lang="en-ID" sz="3000" dirty="0">
                <a:latin typeface="Calibri" panose="020F0502020204030204" pitchFamily="34" charset="0"/>
                <a:cs typeface="Calibri" panose="020F0502020204030204" pitchFamily="34" charset="0"/>
              </a:rPr>
              <a:t>” </a:t>
            </a:r>
          </a:p>
          <a:p>
            <a:pPr algn="ctr"/>
            <a:r>
              <a:rPr lang="en-ID" sz="3000" b="1" dirty="0">
                <a:solidFill>
                  <a:srgbClr val="00FFFF"/>
                </a:solidFill>
                <a:latin typeface="Calibri" panose="020F0502020204030204" pitchFamily="34" charset="0"/>
                <a:cs typeface="Calibri" panose="020F0502020204030204" pitchFamily="34" charset="0"/>
              </a:rPr>
              <a:t>(HR. Muslim no. 995).</a:t>
            </a:r>
          </a:p>
        </p:txBody>
      </p:sp>
    </p:spTree>
    <p:extLst>
      <p:ext uri="{BB962C8B-B14F-4D97-AF65-F5344CB8AC3E}">
        <p14:creationId xmlns:p14="http://schemas.microsoft.com/office/powerpoint/2010/main" val="389549959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rtl="1"/>
            <a:r>
              <a:rPr lang="ar-SA" sz="5400" dirty="0">
                <a:solidFill>
                  <a:srgbClr val="FFFF00"/>
                </a:solidFill>
                <a:latin typeface="Traditional Arabic" panose="02020603050405020304" pitchFamily="18" charset="-78"/>
                <a:cs typeface="Traditional Arabic" panose="02020603050405020304" pitchFamily="18" charset="-78"/>
              </a:rPr>
              <a:t>إِنَّكَ لَنْ تُنْفِقَ نَفَقَةً تَبْتَغِى بِهَا وَجْهَ اللَّهِ إِلاَّ أُجِرْتَ عَلَيْهَا ، حَتَّى مَا تَجْعَلُ فِى فِى امْرَأَتِكَ</a:t>
            </a:r>
          </a:p>
          <a:p>
            <a:pPr algn="ctr"/>
            <a:r>
              <a:rPr lang="ar-SA" sz="3200" dirty="0">
                <a:latin typeface="Calibri" panose="020F0502020204030204" pitchFamily="34" charset="0"/>
                <a:cs typeface="Calibri" panose="020F0502020204030204" pitchFamily="34" charset="0"/>
              </a:rPr>
              <a:t>“</a:t>
            </a:r>
            <a:r>
              <a:rPr lang="en-ID" sz="3200" i="1" dirty="0" err="1">
                <a:latin typeface="Calibri" panose="020F0502020204030204" pitchFamily="34" charset="0"/>
                <a:cs typeface="Calibri" panose="020F0502020204030204" pitchFamily="34" charset="0"/>
              </a:rPr>
              <a:t>Sungguh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tidaklah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engkau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menginfakkan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nafkah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harta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dengan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tujuan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mengharapkan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melihat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wajah</a:t>
            </a:r>
            <a:r>
              <a:rPr lang="en-ID" sz="3200" i="1" dirty="0">
                <a:latin typeface="Calibri" panose="020F0502020204030204" pitchFamily="34" charset="0"/>
                <a:cs typeface="Calibri" panose="020F0502020204030204" pitchFamily="34" charset="0"/>
              </a:rPr>
              <a:t> Allah (pada </a:t>
            </a:r>
            <a:r>
              <a:rPr lang="en-ID" sz="3200" i="1" dirty="0" err="1">
                <a:latin typeface="Calibri" panose="020F0502020204030204" pitchFamily="34" charset="0"/>
                <a:cs typeface="Calibri" panose="020F0502020204030204" pitchFamily="34" charset="0"/>
              </a:rPr>
              <a:t>hari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kiamat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nanti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kecuali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kamu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mendapatkan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ganjaran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pahala</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besar</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sampai</a:t>
            </a:r>
            <a:r>
              <a:rPr lang="en-ID" sz="3200" i="1" dirty="0">
                <a:latin typeface="Calibri" panose="020F0502020204030204" pitchFamily="34" charset="0"/>
                <a:cs typeface="Calibri" panose="020F0502020204030204" pitchFamily="34" charset="0"/>
              </a:rPr>
              <a:t> pun </a:t>
            </a:r>
            <a:r>
              <a:rPr lang="en-ID" sz="3200" i="1" dirty="0" err="1">
                <a:latin typeface="Calibri" panose="020F0502020204030204" pitchFamily="34" charset="0"/>
                <a:cs typeface="Calibri" panose="020F0502020204030204" pitchFamily="34" charset="0"/>
              </a:rPr>
              <a:t>makanan</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kamu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berikan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istrimu</a:t>
            </a:r>
            <a:r>
              <a:rPr lang="en-ID" sz="3200" dirty="0">
                <a:latin typeface="Calibri" panose="020F0502020204030204" pitchFamily="34" charset="0"/>
                <a:cs typeface="Calibri" panose="020F0502020204030204" pitchFamily="34" charset="0"/>
              </a:rPr>
              <a:t>.” </a:t>
            </a:r>
          </a:p>
          <a:p>
            <a:pPr algn="ctr"/>
            <a:r>
              <a:rPr lang="en-ID" sz="3200" b="1" dirty="0">
                <a:solidFill>
                  <a:srgbClr val="00FFFF"/>
                </a:solidFill>
                <a:latin typeface="Calibri" panose="020F0502020204030204" pitchFamily="34" charset="0"/>
                <a:cs typeface="Calibri" panose="020F0502020204030204" pitchFamily="34" charset="0"/>
              </a:rPr>
              <a:t>(HR. Bukhari no. 56)</a:t>
            </a:r>
          </a:p>
        </p:txBody>
      </p:sp>
    </p:spTree>
    <p:extLst>
      <p:ext uri="{BB962C8B-B14F-4D97-AF65-F5344CB8AC3E}">
        <p14:creationId xmlns:p14="http://schemas.microsoft.com/office/powerpoint/2010/main" val="1810072307"/>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04800" y="609600"/>
            <a:ext cx="8382000" cy="5486400"/>
          </a:xfrm>
        </p:spPr>
        <p:txBody>
          <a:bodyPr/>
          <a:lstStyle/>
          <a:p>
            <a:r>
              <a:rPr lang="en-ID" sz="9600" b="1" dirty="0">
                <a:solidFill>
                  <a:schemeClr val="tx1"/>
                </a:solidFill>
                <a:effectLst/>
                <a:latin typeface="Calibri" panose="020F0502020204030204" pitchFamily="34" charset="0"/>
                <a:cs typeface="Calibri" panose="020F0502020204030204" pitchFamily="34" charset="0"/>
              </a:rPr>
              <a:t>6</a:t>
            </a:r>
            <a:br>
              <a:rPr lang="en-ID" sz="6000" b="1" dirty="0">
                <a:solidFill>
                  <a:srgbClr val="FFFF00"/>
                </a:solidFill>
                <a:effectLst/>
                <a:latin typeface="Calibri" panose="020F0502020204030204" pitchFamily="34" charset="0"/>
                <a:cs typeface="Calibri" panose="020F0502020204030204" pitchFamily="34" charset="0"/>
              </a:rPr>
            </a:br>
            <a:r>
              <a:rPr lang="en-ID" sz="6000" b="1" dirty="0">
                <a:solidFill>
                  <a:srgbClr val="FFFF00"/>
                </a:solidFill>
                <a:effectLst/>
                <a:latin typeface="Calibri" panose="020F0502020204030204" pitchFamily="34" charset="0"/>
                <a:cs typeface="Calibri" panose="020F0502020204030204" pitchFamily="34" charset="0"/>
              </a:rPr>
              <a:t>Lelah </a:t>
            </a:r>
            <a:r>
              <a:rPr lang="en-ID" sz="6000" b="1" dirty="0" err="1">
                <a:solidFill>
                  <a:srgbClr val="FFFF00"/>
                </a:solidFill>
                <a:effectLst/>
                <a:latin typeface="Calibri" panose="020F0502020204030204" pitchFamily="34" charset="0"/>
                <a:cs typeface="Calibri" panose="020F0502020204030204" pitchFamily="34" charset="0"/>
              </a:rPr>
              <a:t>Mengurus</a:t>
            </a:r>
            <a:r>
              <a:rPr lang="en-ID" sz="6000" b="1" dirty="0">
                <a:solidFill>
                  <a:srgbClr val="FFFF00"/>
                </a:solidFill>
                <a:effectLst/>
                <a:latin typeface="Calibri" panose="020F0502020204030204" pitchFamily="34" charset="0"/>
                <a:cs typeface="Calibri" panose="020F0502020204030204" pitchFamily="34" charset="0"/>
              </a:rPr>
              <a:t> </a:t>
            </a:r>
            <a:r>
              <a:rPr lang="en-ID" sz="6000" b="1" dirty="0" err="1">
                <a:solidFill>
                  <a:srgbClr val="FFFF00"/>
                </a:solidFill>
                <a:effectLst/>
                <a:latin typeface="Calibri" panose="020F0502020204030204" pitchFamily="34" charset="0"/>
                <a:cs typeface="Calibri" panose="020F0502020204030204" pitchFamily="34" charset="0"/>
              </a:rPr>
              <a:t>Keluarga</a:t>
            </a:r>
            <a:endParaRPr lang="en-ID" sz="11500" dirty="0">
              <a:solidFill>
                <a:srgbClr val="FFFF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0657505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rtl="1"/>
            <a:r>
              <a:rPr lang="ar-SA" sz="4400" dirty="0">
                <a:solidFill>
                  <a:srgbClr val="FFFF00"/>
                </a:solidFill>
                <a:latin typeface="Traditional Arabic" panose="02020603050405020304" pitchFamily="18" charset="-78"/>
                <a:cs typeface="Traditional Arabic" panose="02020603050405020304" pitchFamily="18" charset="-78"/>
              </a:rPr>
              <a:t>يَا أَيُّهَا الَّذِينَ آَمَنُوا قُوا أَنْفُسَكُمْ وَأَهْلِيكُمْ نَارًا وَقُودُهَا النَّاسُ وَالْحِجَارَةُ عَلَيْهَا مَلَائِكَةٌ غِلَاظٌ شِدَادٌ لَا يَعْصُونَ اللَّهَ مَا أَمَرَهُمْ وَيَفْعَلُونَ مَا يُؤْمَرُونَ </a:t>
            </a:r>
            <a:endParaRPr lang="en-US" sz="4400" dirty="0">
              <a:solidFill>
                <a:srgbClr val="FFFF00"/>
              </a:solidFill>
              <a:latin typeface="Traditional Arabic" panose="02020603050405020304" pitchFamily="18" charset="-78"/>
              <a:cs typeface="Traditional Arabic" panose="02020603050405020304" pitchFamily="18" charset="-78"/>
            </a:endParaRPr>
          </a:p>
          <a:p>
            <a:pPr algn="ctr"/>
            <a:r>
              <a:rPr lang="en-ID" sz="3200" i="1" dirty="0">
                <a:latin typeface="Calibri" panose="020F0502020204030204" pitchFamily="34" charset="0"/>
                <a:cs typeface="Calibri" panose="020F0502020204030204" pitchFamily="34" charset="0"/>
              </a:rPr>
              <a:t>“Hai orang-orang yang </a:t>
            </a:r>
            <a:r>
              <a:rPr lang="en-ID" sz="3200" i="1" dirty="0" err="1">
                <a:latin typeface="Calibri" panose="020F0502020204030204" pitchFamily="34" charset="0"/>
                <a:cs typeface="Calibri" panose="020F0502020204030204" pitchFamily="34" charset="0"/>
              </a:rPr>
              <a:t>beriman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peliharalah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dirimu</a:t>
            </a:r>
            <a:r>
              <a:rPr lang="en-ID" sz="3200" i="1" dirty="0">
                <a:latin typeface="Calibri" panose="020F0502020204030204" pitchFamily="34" charset="0"/>
                <a:cs typeface="Calibri" panose="020F0502020204030204" pitchFamily="34" charset="0"/>
              </a:rPr>
              <a:t> dan </a:t>
            </a:r>
            <a:r>
              <a:rPr lang="en-ID" sz="3200" i="1" dirty="0" err="1">
                <a:latin typeface="Calibri" panose="020F0502020204030204" pitchFamily="34" charset="0"/>
                <a:cs typeface="Calibri" panose="020F0502020204030204" pitchFamily="34" charset="0"/>
              </a:rPr>
              <a:t>keluargamu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api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neraka</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bahan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bakarnya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adalah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manusia</a:t>
            </a:r>
            <a:r>
              <a:rPr lang="en-ID" sz="3200" i="1" dirty="0">
                <a:latin typeface="Calibri" panose="020F0502020204030204" pitchFamily="34" charset="0"/>
                <a:cs typeface="Calibri" panose="020F0502020204030204" pitchFamily="34" charset="0"/>
              </a:rPr>
              <a:t> dan </a:t>
            </a:r>
            <a:r>
              <a:rPr lang="en-ID" sz="3200" i="1" dirty="0" err="1">
                <a:latin typeface="Calibri" panose="020F0502020204030204" pitchFamily="34" charset="0"/>
                <a:cs typeface="Calibri" panose="020F0502020204030204" pitchFamily="34" charset="0"/>
              </a:rPr>
              <a:t>batu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penjaganya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malaikat-malaikat</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kasar</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keras</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tidak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mendurhakai</a:t>
            </a:r>
            <a:r>
              <a:rPr lang="en-ID" sz="3200" i="1" dirty="0">
                <a:latin typeface="Calibri" panose="020F0502020204030204" pitchFamily="34" charset="0"/>
                <a:cs typeface="Calibri" panose="020F0502020204030204" pitchFamily="34" charset="0"/>
              </a:rPr>
              <a:t> ( </a:t>
            </a:r>
            <a:r>
              <a:rPr lang="en-ID" sz="3200" i="1" dirty="0" err="1">
                <a:latin typeface="Calibri" panose="020F0502020204030204" pitchFamily="34" charset="0"/>
                <a:cs typeface="Calibri" panose="020F0502020204030204" pitchFamily="34" charset="0"/>
              </a:rPr>
              <a:t>perintah</a:t>
            </a:r>
            <a:r>
              <a:rPr lang="en-ID" sz="3200" i="1" dirty="0">
                <a:latin typeface="Calibri" panose="020F0502020204030204" pitchFamily="34" charset="0"/>
                <a:cs typeface="Calibri" panose="020F0502020204030204" pitchFamily="34" charset="0"/>
              </a:rPr>
              <a:t> ) Allah </a:t>
            </a:r>
            <a:r>
              <a:rPr lang="en-ID" sz="3200" i="1" dirty="0" err="1">
                <a:latin typeface="Calibri" panose="020F0502020204030204" pitchFamily="34" charset="0"/>
                <a:cs typeface="Calibri" panose="020F0502020204030204" pitchFamily="34" charset="0"/>
              </a:rPr>
              <a:t>terhadap</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apa</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diperintahkanNya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mereka</a:t>
            </a:r>
            <a:r>
              <a:rPr lang="en-ID" sz="3200" i="1" dirty="0">
                <a:latin typeface="Calibri" panose="020F0502020204030204" pitchFamily="34" charset="0"/>
                <a:cs typeface="Calibri" panose="020F0502020204030204" pitchFamily="34" charset="0"/>
              </a:rPr>
              <a:t> dan </a:t>
            </a:r>
            <a:r>
              <a:rPr lang="en-ID" sz="3200" i="1" dirty="0" err="1">
                <a:latin typeface="Calibri" panose="020F0502020204030204" pitchFamily="34" charset="0"/>
                <a:cs typeface="Calibri" panose="020F0502020204030204" pitchFamily="34" charset="0"/>
              </a:rPr>
              <a:t>selalu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mengerjakan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apa</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diperintahkan</a:t>
            </a:r>
            <a:r>
              <a:rPr lang="en-ID" sz="3200" i="1" dirty="0">
                <a:latin typeface="Calibri" panose="020F0502020204030204" pitchFamily="34" charset="0"/>
                <a:cs typeface="Calibri" panose="020F0502020204030204" pitchFamily="34" charset="0"/>
              </a:rPr>
              <a:t>”, </a:t>
            </a:r>
          </a:p>
          <a:p>
            <a:pPr algn="ctr"/>
            <a:r>
              <a:rPr lang="en-US" sz="3200" b="1" dirty="0">
                <a:solidFill>
                  <a:srgbClr val="00FFFF"/>
                </a:solidFill>
                <a:latin typeface="Calibri" panose="020F0502020204030204" pitchFamily="34" charset="0"/>
                <a:cs typeface="Calibri" panose="020F0502020204030204" pitchFamily="34" charset="0"/>
              </a:rPr>
              <a:t>(</a:t>
            </a:r>
            <a:r>
              <a:rPr lang="en-ID" sz="3200" b="1" dirty="0">
                <a:solidFill>
                  <a:srgbClr val="00FFFF"/>
                </a:solidFill>
                <a:latin typeface="Calibri" panose="020F0502020204030204" pitchFamily="34" charset="0"/>
                <a:cs typeface="Calibri" panose="020F0502020204030204" pitchFamily="34" charset="0"/>
              </a:rPr>
              <a:t>QS At </a:t>
            </a:r>
            <a:r>
              <a:rPr lang="en-ID" sz="3200" b="1" dirty="0" err="1">
                <a:solidFill>
                  <a:srgbClr val="00FFFF"/>
                </a:solidFill>
                <a:latin typeface="Calibri" panose="020F0502020204030204" pitchFamily="34" charset="0"/>
                <a:cs typeface="Calibri" panose="020F0502020204030204" pitchFamily="34" charset="0"/>
              </a:rPr>
              <a:t>Tahrim</a:t>
            </a:r>
            <a:r>
              <a:rPr lang="en-ID" sz="3200" b="1" dirty="0">
                <a:solidFill>
                  <a:srgbClr val="00FFFF"/>
                </a:solidFill>
                <a:latin typeface="Calibri" panose="020F0502020204030204" pitchFamily="34" charset="0"/>
                <a:cs typeface="Calibri" panose="020F0502020204030204" pitchFamily="34" charset="0"/>
              </a:rPr>
              <a:t> : 6)</a:t>
            </a:r>
          </a:p>
        </p:txBody>
      </p:sp>
    </p:spTree>
    <p:extLst>
      <p:ext uri="{BB962C8B-B14F-4D97-AF65-F5344CB8AC3E}">
        <p14:creationId xmlns:p14="http://schemas.microsoft.com/office/powerpoint/2010/main" val="240980273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a:r>
              <a:rPr lang="en-ID" sz="3200" dirty="0" err="1">
                <a:latin typeface="Calibri" panose="020F0502020204030204" pitchFamily="34" charset="0"/>
                <a:cs typeface="Calibri" panose="020F0502020204030204" pitchFamily="34" charset="0"/>
              </a:rPr>
              <a:t>Diriwayatkan</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dari</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Aisyah</a:t>
            </a:r>
            <a:r>
              <a:rPr lang="en-ID" sz="3200"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radhiyallahu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anha</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beliau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berkata</a:t>
            </a:r>
            <a:r>
              <a:rPr lang="en-ID" sz="3200" dirty="0">
                <a:latin typeface="Calibri" panose="020F0502020204030204" pitchFamily="34" charset="0"/>
                <a:cs typeface="Calibri" panose="020F0502020204030204" pitchFamily="34" charset="0"/>
              </a:rPr>
              <a:t>,</a:t>
            </a:r>
            <a:br>
              <a:rPr lang="en-ID" sz="3200" dirty="0">
                <a:latin typeface="Calibri" panose="020F0502020204030204" pitchFamily="34" charset="0"/>
                <a:cs typeface="Calibri" panose="020F0502020204030204" pitchFamily="34" charset="0"/>
              </a:rPr>
            </a:br>
            <a:r>
              <a:rPr lang="en-ID" sz="3200" i="1" dirty="0">
                <a:latin typeface="Calibri" panose="020F0502020204030204" pitchFamily="34" charset="0"/>
                <a:cs typeface="Calibri" panose="020F0502020204030204" pitchFamily="34" charset="0"/>
              </a:rPr>
              <a:t>“</a:t>
            </a:r>
            <a:r>
              <a:rPr lang="en-ID" sz="3200" i="1" dirty="0" err="1">
                <a:latin typeface="Calibri" panose="020F0502020204030204" pitchFamily="34" charset="0"/>
                <a:cs typeface="Calibri" panose="020F0502020204030204" pitchFamily="34" charset="0"/>
              </a:rPr>
              <a:t>Seorang</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mendatangiku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bersama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kedua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anak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tersebut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meminta-minta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mengemis</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kepadaku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Aku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tidak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memiliki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apapun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kecuali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hanya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sebutir</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kurma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Aku</a:t>
            </a:r>
            <a:r>
              <a:rPr lang="en-ID" sz="3200" i="1" dirty="0">
                <a:latin typeface="Calibri" panose="020F0502020204030204" pitchFamily="34" charset="0"/>
                <a:cs typeface="Calibri" panose="020F0502020204030204" pitchFamily="34" charset="0"/>
              </a:rPr>
              <a:t> pun </a:t>
            </a:r>
            <a:r>
              <a:rPr lang="en-ID" sz="3200" i="1" dirty="0" err="1">
                <a:latin typeface="Calibri" panose="020F0502020204030204" pitchFamily="34" charset="0"/>
                <a:cs typeface="Calibri" panose="020F0502020204030204" pitchFamily="34" charset="0"/>
              </a:rPr>
              <a:t>memberikan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satu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butir</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kurma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tersebut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tersebut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menerima</a:t>
            </a:r>
            <a:r>
              <a:rPr lang="en-ID" sz="3200" i="1" dirty="0">
                <a:latin typeface="Calibri" panose="020F0502020204030204" pitchFamily="34" charset="0"/>
                <a:cs typeface="Calibri" panose="020F0502020204030204" pitchFamily="34" charset="0"/>
              </a:rPr>
              <a:t> dan </a:t>
            </a:r>
            <a:r>
              <a:rPr lang="en-ID" sz="3200" i="1" dirty="0" err="1">
                <a:latin typeface="Calibri" panose="020F0502020204030204" pitchFamily="34" charset="0"/>
                <a:cs typeface="Calibri" panose="020F0502020204030204" pitchFamily="34" charset="0"/>
              </a:rPr>
              <a:t>membagi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satu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butir</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kurma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tersebut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dua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anak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Sedangkan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dia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sendiri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tidak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memakan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kurma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tadi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sedikit</a:t>
            </a:r>
            <a:r>
              <a:rPr lang="en-ID" sz="3200" i="1" dirty="0">
                <a:latin typeface="Calibri" panose="020F0502020204030204" pitchFamily="34" charset="0"/>
                <a:cs typeface="Calibri" panose="020F0502020204030204" pitchFamily="34" charset="0"/>
              </a:rPr>
              <a:t> pun. </a:t>
            </a:r>
            <a:r>
              <a:rPr lang="en-ID" sz="3200" i="1" dirty="0" err="1">
                <a:latin typeface="Calibri" panose="020F0502020204030204" pitchFamily="34" charset="0"/>
                <a:cs typeface="Calibri" panose="020F0502020204030204" pitchFamily="34" charset="0"/>
              </a:rPr>
              <a:t>Dia</a:t>
            </a:r>
            <a:r>
              <a:rPr lang="en-ID" sz="3200" i="1" dirty="0">
                <a:latin typeface="Calibri" panose="020F0502020204030204" pitchFamily="34" charset="0"/>
                <a:cs typeface="Calibri" panose="020F0502020204030204" pitchFamily="34" charset="0"/>
              </a:rPr>
              <a:t> pun </a:t>
            </a:r>
            <a:r>
              <a:rPr lang="en-ID" sz="3200" i="1" dirty="0" err="1">
                <a:latin typeface="Calibri" panose="020F0502020204030204" pitchFamily="34" charset="0"/>
                <a:cs typeface="Calibri" panose="020F0502020204030204" pitchFamily="34" charset="0"/>
              </a:rPr>
              <a:t>berdiri</a:t>
            </a:r>
            <a:r>
              <a:rPr lang="en-ID" sz="3200" i="1" dirty="0">
                <a:latin typeface="Calibri" panose="020F0502020204030204" pitchFamily="34" charset="0"/>
                <a:cs typeface="Calibri" panose="020F0502020204030204" pitchFamily="34" charset="0"/>
              </a:rPr>
              <a:t>, dan </a:t>
            </a:r>
            <a:r>
              <a:rPr lang="en-ID" sz="3200" i="1" dirty="0" err="1">
                <a:latin typeface="Calibri" panose="020F0502020204030204" pitchFamily="34" charset="0"/>
                <a:cs typeface="Calibri" panose="020F0502020204030204" pitchFamily="34" charset="0"/>
              </a:rPr>
              <a:t>pergi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bersama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kedua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anak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perempuannya</a:t>
            </a:r>
            <a:r>
              <a:rPr lang="en-ID" sz="3200" i="1"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046735884"/>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a:r>
              <a:rPr lang="en-ID" sz="3200" dirty="0">
                <a:latin typeface="Calibri" panose="020F0502020204030204" pitchFamily="34" charset="0"/>
                <a:cs typeface="Calibri" panose="020F0502020204030204" pitchFamily="34" charset="0"/>
              </a:rPr>
              <a:t>Nabi </a:t>
            </a:r>
            <a:r>
              <a:rPr lang="en-ID" sz="3200" i="1" dirty="0" err="1">
                <a:latin typeface="Calibri" panose="020F0502020204030204" pitchFamily="34" charset="0"/>
                <a:cs typeface="Calibri" panose="020F0502020204030204" pitchFamily="34" charset="0"/>
              </a:rPr>
              <a:t>shallallahu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alaihi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wa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sallam</a:t>
            </a:r>
            <a:r>
              <a:rPr lang="en-ID" sz="3200" dirty="0">
                <a:latin typeface="Calibri" panose="020F0502020204030204" pitchFamily="34" charset="0"/>
                <a:cs typeface="Calibri" panose="020F0502020204030204" pitchFamily="34" charset="0"/>
              </a:rPr>
              <a:t> pun </a:t>
            </a:r>
            <a:r>
              <a:rPr lang="en-ID" sz="3200" dirty="0" err="1">
                <a:latin typeface="Calibri" panose="020F0502020204030204" pitchFamily="34" charset="0"/>
                <a:cs typeface="Calibri" panose="020F0502020204030204" pitchFamily="34" charset="0"/>
              </a:rPr>
              <a:t>masuk</a:t>
            </a:r>
            <a:r>
              <a:rPr lang="en-ID" sz="3200" dirty="0">
                <a:latin typeface="Calibri" panose="020F0502020204030204" pitchFamily="34" charset="0"/>
                <a:cs typeface="Calibri" panose="020F0502020204030204" pitchFamily="34" charset="0"/>
              </a:rPr>
              <a:t> dan </a:t>
            </a:r>
            <a:r>
              <a:rPr lang="en-ID" sz="3200" dirty="0" err="1">
                <a:latin typeface="Calibri" panose="020F0502020204030204" pitchFamily="34" charset="0"/>
                <a:cs typeface="Calibri" panose="020F0502020204030204" pitchFamily="34" charset="0"/>
              </a:rPr>
              <a:t>aku</a:t>
            </a:r>
            <a:r>
              <a:rPr lang="en-ID" sz="3200" dirty="0">
                <a:latin typeface="Calibri" panose="020F0502020204030204" pitchFamily="34" charset="0"/>
                <a:cs typeface="Calibri" panose="020F0502020204030204" pitchFamily="34" charset="0"/>
              </a:rPr>
              <a:t> pun </a:t>
            </a:r>
            <a:r>
              <a:rPr lang="en-ID" sz="3200" dirty="0" err="1">
                <a:latin typeface="Calibri" panose="020F0502020204030204" pitchFamily="34" charset="0"/>
                <a:cs typeface="Calibri" panose="020F0502020204030204" pitchFamily="34" charset="0"/>
              </a:rPr>
              <a:t>menceritakan</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kepada</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beliau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kejadian</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tersebut</a:t>
            </a:r>
            <a:r>
              <a:rPr lang="en-ID" sz="3200" dirty="0">
                <a:latin typeface="Calibri" panose="020F0502020204030204" pitchFamily="34" charset="0"/>
                <a:cs typeface="Calibri" panose="020F0502020204030204" pitchFamily="34" charset="0"/>
              </a:rPr>
              <a:t>. Nabi </a:t>
            </a:r>
            <a:r>
              <a:rPr lang="en-ID" sz="3200" i="1" dirty="0" err="1">
                <a:latin typeface="Calibri" panose="020F0502020204030204" pitchFamily="34" charset="0"/>
                <a:cs typeface="Calibri" panose="020F0502020204030204" pitchFamily="34" charset="0"/>
              </a:rPr>
              <a:t>shallallahu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alaihi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wa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sallam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kemudian</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bersabda</a:t>
            </a:r>
            <a:r>
              <a:rPr lang="en-ID" sz="3200" dirty="0">
                <a:latin typeface="Calibri" panose="020F0502020204030204" pitchFamily="34" charset="0"/>
                <a:cs typeface="Calibri" panose="020F0502020204030204" pitchFamily="34" charset="0"/>
              </a:rPr>
              <a:t>,</a:t>
            </a:r>
          </a:p>
          <a:p>
            <a:pPr algn="ctr" rtl="1"/>
            <a:r>
              <a:rPr lang="ar-SA" sz="4800" dirty="0">
                <a:solidFill>
                  <a:srgbClr val="FFFF00"/>
                </a:solidFill>
                <a:latin typeface="Traditional Arabic" panose="02020603050405020304" pitchFamily="18" charset="-78"/>
                <a:cs typeface="Traditional Arabic" panose="02020603050405020304" pitchFamily="18" charset="-78"/>
              </a:rPr>
              <a:t>مَنِ ابْتُلِيَ مِنَ الْبَنَاتِ بِشَيْءٍ، فَأَحْسَنَ إِلَيْهِنَّ كُنَّ لَهُ سِتْرًا مِنَ النَّارِ</a:t>
            </a:r>
          </a:p>
          <a:p>
            <a:pPr algn="ctr"/>
            <a:r>
              <a:rPr lang="ar-SA" sz="3200" dirty="0">
                <a:latin typeface="Calibri" panose="020F0502020204030204" pitchFamily="34" charset="0"/>
                <a:cs typeface="Calibri" panose="020F0502020204030204" pitchFamily="34" charset="0"/>
              </a:rPr>
              <a:t>“</a:t>
            </a:r>
            <a:r>
              <a:rPr lang="en-ID" sz="3200" i="1" dirty="0" err="1">
                <a:latin typeface="Calibri" panose="020F0502020204030204" pitchFamily="34" charset="0"/>
                <a:cs typeface="Calibri" panose="020F0502020204030204" pitchFamily="34" charset="0"/>
              </a:rPr>
              <a:t>Barangsiapa</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mendapatkan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ujian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anak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kemudian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dia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berbuat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baik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maka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anak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perempuannya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tersebut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menjadi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pelindung</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baginya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api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neraka</a:t>
            </a:r>
            <a:r>
              <a:rPr lang="en-ID" sz="3200" i="1" dirty="0">
                <a:latin typeface="Calibri" panose="020F0502020204030204" pitchFamily="34" charset="0"/>
                <a:cs typeface="Calibri" panose="020F0502020204030204" pitchFamily="34" charset="0"/>
              </a:rPr>
              <a:t>.” </a:t>
            </a:r>
          </a:p>
          <a:p>
            <a:pPr algn="ctr"/>
            <a:r>
              <a:rPr lang="en-ID" sz="3200" b="1" dirty="0">
                <a:solidFill>
                  <a:srgbClr val="00FFFF"/>
                </a:solidFill>
                <a:latin typeface="Calibri" panose="020F0502020204030204" pitchFamily="34" charset="0"/>
                <a:cs typeface="Calibri" panose="020F0502020204030204" pitchFamily="34" charset="0"/>
              </a:rPr>
              <a:t>(HR. Bukhari no. 5995 dan Muslim no. 2629)</a:t>
            </a:r>
          </a:p>
        </p:txBody>
      </p:sp>
    </p:spTree>
    <p:extLst>
      <p:ext uri="{BB962C8B-B14F-4D97-AF65-F5344CB8AC3E}">
        <p14:creationId xmlns:p14="http://schemas.microsoft.com/office/powerpoint/2010/main" val="106856411"/>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a:r>
              <a:rPr lang="en-ID" sz="3600" dirty="0" err="1">
                <a:latin typeface="Calibri" panose="020F0502020204030204" pitchFamily="34" charset="0"/>
                <a:cs typeface="Calibri" panose="020F0502020204030204" pitchFamily="34" charset="0"/>
              </a:rPr>
              <a:t>Dalam</a:t>
            </a:r>
            <a:r>
              <a:rPr lang="en-ID" sz="3600" dirty="0">
                <a:latin typeface="Calibri" panose="020F0502020204030204" pitchFamily="34" charset="0"/>
                <a:cs typeface="Calibri" panose="020F0502020204030204" pitchFamily="34" charset="0"/>
              </a:rPr>
              <a:t> </a:t>
            </a:r>
            <a:r>
              <a:rPr lang="en-ID" sz="3600" dirty="0" err="1">
                <a:latin typeface="Calibri" panose="020F0502020204030204" pitchFamily="34" charset="0"/>
                <a:cs typeface="Calibri" panose="020F0502020204030204" pitchFamily="34" charset="0"/>
              </a:rPr>
              <a:t>hadits</a:t>
            </a:r>
            <a:r>
              <a:rPr lang="en-ID" sz="3600" dirty="0">
                <a:latin typeface="Calibri" panose="020F0502020204030204" pitchFamily="34" charset="0"/>
                <a:cs typeface="Calibri" panose="020F0502020204030204" pitchFamily="34" charset="0"/>
              </a:rPr>
              <a:t> yang </a:t>
            </a:r>
            <a:r>
              <a:rPr lang="en-ID" sz="3600" dirty="0" err="1">
                <a:latin typeface="Calibri" panose="020F0502020204030204" pitchFamily="34" charset="0"/>
                <a:cs typeface="Calibri" panose="020F0502020204030204" pitchFamily="34" charset="0"/>
              </a:rPr>
              <a:t>diriwayatkan</a:t>
            </a:r>
            <a:r>
              <a:rPr lang="en-ID" sz="3600" dirty="0">
                <a:latin typeface="Calibri" panose="020F0502020204030204" pitchFamily="34" charset="0"/>
                <a:cs typeface="Calibri" panose="020F0502020204030204" pitchFamily="34" charset="0"/>
              </a:rPr>
              <a:t> oleh Imam Muslim </a:t>
            </a:r>
            <a:r>
              <a:rPr lang="en-ID" sz="3600" dirty="0" err="1">
                <a:latin typeface="Calibri" panose="020F0502020204030204" pitchFamily="34" charset="0"/>
                <a:cs typeface="Calibri" panose="020F0502020204030204" pitchFamily="34" charset="0"/>
              </a:rPr>
              <a:t>Rasulullah</a:t>
            </a:r>
            <a:r>
              <a:rPr lang="en-ID" sz="3600" dirty="0">
                <a:latin typeface="Calibri" panose="020F0502020204030204" pitchFamily="34" charset="0"/>
                <a:cs typeface="Calibri" panose="020F0502020204030204" pitchFamily="34" charset="0"/>
              </a:rPr>
              <a:t> </a:t>
            </a:r>
            <a:r>
              <a:rPr lang="en-US" sz="3600" dirty="0">
                <a:solidFill>
                  <a:srgbClr val="FFFF00"/>
                </a:solidFill>
                <a:cs typeface="Traditional Arabic" pitchFamily="2" charset="-78"/>
                <a:sym typeface="AGA Arabesque"/>
              </a:rPr>
              <a:t> </a:t>
            </a:r>
            <a:r>
              <a:rPr lang="en-ID" sz="3600" dirty="0" err="1">
                <a:latin typeface="Calibri" panose="020F0502020204030204" pitchFamily="34" charset="0"/>
                <a:cs typeface="Calibri" panose="020F0502020204030204" pitchFamily="34" charset="0"/>
              </a:rPr>
              <a:t>bersabda</a:t>
            </a:r>
            <a:r>
              <a:rPr lang="en-ID" sz="3600" dirty="0">
                <a:latin typeface="Calibri" panose="020F0502020204030204" pitchFamily="34" charset="0"/>
                <a:cs typeface="Calibri" panose="020F0502020204030204" pitchFamily="34" charset="0"/>
              </a:rPr>
              <a:t> :</a:t>
            </a:r>
          </a:p>
          <a:p>
            <a:pPr algn="ctr"/>
            <a:endParaRPr lang="en-ID" sz="3600" i="1" dirty="0">
              <a:latin typeface="Calibri" panose="020F0502020204030204" pitchFamily="34" charset="0"/>
              <a:cs typeface="Calibri" panose="020F0502020204030204" pitchFamily="34" charset="0"/>
            </a:endParaRPr>
          </a:p>
          <a:p>
            <a:pPr algn="ctr" rtl="1"/>
            <a:r>
              <a:rPr lang="ar-SA" sz="4800" dirty="0">
                <a:solidFill>
                  <a:srgbClr val="FFFF00"/>
                </a:solidFill>
                <a:latin typeface="Traditional Arabic" panose="02020603050405020304" pitchFamily="18" charset="-78"/>
                <a:cs typeface="Traditional Arabic" panose="02020603050405020304" pitchFamily="18" charset="-78"/>
              </a:rPr>
              <a:t>إِنَّ اللهَ قَدْ أَوْجَبَ لَهَا بِهَا الْجَنَّةَ، أَوْ أَعْتَقَهَا بِهَا مِنَ النَّارِ</a:t>
            </a:r>
          </a:p>
          <a:p>
            <a:pPr algn="ctr"/>
            <a:r>
              <a:rPr lang="en-US" sz="3600" i="1" dirty="0"/>
              <a:t>“</a:t>
            </a:r>
            <a:r>
              <a:rPr lang="en-ID" sz="3600" i="1" dirty="0" err="1">
                <a:latin typeface="Calibri" panose="020F0502020204030204" pitchFamily="34" charset="0"/>
                <a:cs typeface="Calibri" panose="020F0502020204030204" pitchFamily="34" charset="0"/>
              </a:rPr>
              <a:t>Sungguh</a:t>
            </a:r>
            <a:r>
              <a:rPr lang="en-ID" sz="3600" i="1" dirty="0">
                <a:latin typeface="Calibri" panose="020F0502020204030204" pitchFamily="34" charset="0"/>
                <a:cs typeface="Calibri" panose="020F0502020204030204" pitchFamily="34" charset="0"/>
              </a:rPr>
              <a:t> Allah </a:t>
            </a:r>
            <a:r>
              <a:rPr lang="en-ID" sz="3600" i="1" dirty="0" err="1">
                <a:latin typeface="Calibri" panose="020F0502020204030204" pitchFamily="34" charset="0"/>
                <a:cs typeface="Calibri" panose="020F0502020204030204" pitchFamily="34" charset="0"/>
              </a:rPr>
              <a:t>Ta’ala</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telah</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mewajibkan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menetapkan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surga</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baginya</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atau</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membebaskannya</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dari</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api</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neraka</a:t>
            </a:r>
            <a:r>
              <a:rPr lang="en-ID" sz="3600" i="1" dirty="0">
                <a:latin typeface="Calibri" panose="020F0502020204030204" pitchFamily="34" charset="0"/>
                <a:cs typeface="Calibri" panose="020F0502020204030204" pitchFamily="34" charset="0"/>
              </a:rPr>
              <a:t>.” </a:t>
            </a:r>
          </a:p>
          <a:p>
            <a:pPr algn="ctr"/>
            <a:r>
              <a:rPr lang="en-ID" sz="3600" b="1" dirty="0">
                <a:solidFill>
                  <a:srgbClr val="00FFFF"/>
                </a:solidFill>
                <a:latin typeface="Calibri" panose="020F0502020204030204" pitchFamily="34" charset="0"/>
                <a:cs typeface="Calibri" panose="020F0502020204030204" pitchFamily="34" charset="0"/>
              </a:rPr>
              <a:t>(HR. Muslim no. 263)</a:t>
            </a:r>
          </a:p>
        </p:txBody>
      </p:sp>
    </p:spTree>
    <p:extLst>
      <p:ext uri="{BB962C8B-B14F-4D97-AF65-F5344CB8AC3E}">
        <p14:creationId xmlns:p14="http://schemas.microsoft.com/office/powerpoint/2010/main" val="307205565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04800" y="609600"/>
            <a:ext cx="8382000" cy="5486400"/>
          </a:xfrm>
        </p:spPr>
        <p:txBody>
          <a:bodyPr/>
          <a:lstStyle/>
          <a:p>
            <a:r>
              <a:rPr lang="sv-SE" sz="8000" b="1" dirty="0">
                <a:solidFill>
                  <a:schemeClr val="tx1"/>
                </a:solidFill>
                <a:effectLst/>
                <a:latin typeface="Calibri" panose="020F0502020204030204" pitchFamily="34" charset="0"/>
                <a:cs typeface="Calibri" panose="020F0502020204030204" pitchFamily="34" charset="0"/>
              </a:rPr>
              <a:t>7</a:t>
            </a:r>
            <a:br>
              <a:rPr lang="sv-SE" sz="6000" b="1" dirty="0">
                <a:solidFill>
                  <a:srgbClr val="FFFF00"/>
                </a:solidFill>
                <a:effectLst/>
                <a:latin typeface="Calibri" panose="020F0502020204030204" pitchFamily="34" charset="0"/>
                <a:cs typeface="Calibri" panose="020F0502020204030204" pitchFamily="34" charset="0"/>
              </a:rPr>
            </a:br>
            <a:r>
              <a:rPr lang="sv-SE" sz="6000" b="1" dirty="0">
                <a:solidFill>
                  <a:srgbClr val="FFFF00"/>
                </a:solidFill>
                <a:effectLst/>
                <a:latin typeface="Calibri" panose="020F0502020204030204" pitchFamily="34" charset="0"/>
                <a:cs typeface="Calibri" panose="020F0502020204030204" pitchFamily="34" charset="0"/>
              </a:rPr>
              <a:t>Lelah Dalam Menuntut Ilmu</a:t>
            </a:r>
            <a:endParaRPr lang="en-ID" sz="11500" dirty="0">
              <a:solidFill>
                <a:srgbClr val="FFFF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69505186"/>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30791" y="304800"/>
            <a:ext cx="8937009" cy="6248400"/>
          </a:xfrm>
          <a:prstGeom prst="rect">
            <a:avLst/>
          </a:prstGeom>
        </p:spPr>
        <p:txBody>
          <a:bodyPr vert="horz" lIns="91440" tIns="45720" rIns="91440" bIns="45720" rtlCol="0">
            <a:noAutofit/>
          </a:bodyPr>
          <a:lstStyle/>
          <a:p>
            <a:pPr algn="ctr" rtl="1"/>
            <a:r>
              <a:rPr lang="ar-SA" sz="6000" dirty="0">
                <a:solidFill>
                  <a:srgbClr val="FFFF00"/>
                </a:solidFill>
                <a:latin typeface="Traditional Arabic" panose="02020603050405020304" pitchFamily="18" charset="-78"/>
                <a:cs typeface="Traditional Arabic" panose="02020603050405020304" pitchFamily="18" charset="-78"/>
              </a:rPr>
              <a:t> يَرْفَعِ اللَّهُ الَّذِينَ آَمَنُوا مِنْكُمْ وَالَّذِينَ أُوتُوا الْعِلْمَ دَرَجَاتٍ</a:t>
            </a:r>
            <a:endParaRPr lang="en-US" sz="6000" dirty="0">
              <a:solidFill>
                <a:srgbClr val="FFFF00"/>
              </a:solidFill>
              <a:latin typeface="Traditional Arabic" panose="02020603050405020304" pitchFamily="18" charset="-78"/>
              <a:cs typeface="Traditional Arabic" panose="02020603050405020304" pitchFamily="18" charset="-78"/>
            </a:endParaRPr>
          </a:p>
          <a:p>
            <a:pPr algn="ctr"/>
            <a:r>
              <a:rPr lang="en-ID" sz="3600" i="1" dirty="0">
                <a:latin typeface="Calibri" panose="020F0502020204030204" pitchFamily="34" charset="0"/>
                <a:cs typeface="Calibri" panose="020F0502020204030204" pitchFamily="34" charset="0"/>
              </a:rPr>
              <a:t>“Allah </a:t>
            </a:r>
            <a:r>
              <a:rPr lang="en-ID" sz="3600" i="1" dirty="0" err="1">
                <a:latin typeface="Calibri" panose="020F0502020204030204" pitchFamily="34" charset="0"/>
                <a:cs typeface="Calibri" panose="020F0502020204030204" pitchFamily="34" charset="0"/>
              </a:rPr>
              <a:t>akan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meninggikan</a:t>
            </a:r>
            <a:r>
              <a:rPr lang="en-ID" sz="3600" i="1" dirty="0">
                <a:latin typeface="Calibri" panose="020F0502020204030204" pitchFamily="34" charset="0"/>
                <a:cs typeface="Calibri" panose="020F0502020204030204" pitchFamily="34" charset="0"/>
              </a:rPr>
              <a:t> orang-orang yang </a:t>
            </a:r>
            <a:r>
              <a:rPr lang="en-ID" sz="3600" i="1" dirty="0" err="1">
                <a:latin typeface="Calibri" panose="020F0502020204030204" pitchFamily="34" charset="0"/>
                <a:cs typeface="Calibri" panose="020F0502020204030204" pitchFamily="34" charset="0"/>
              </a:rPr>
              <a:t>beriman</a:t>
            </a:r>
            <a:r>
              <a:rPr lang="en-ID" sz="3600" i="1" dirty="0">
                <a:latin typeface="Calibri" panose="020F0502020204030204" pitchFamily="34" charset="0"/>
                <a:cs typeface="Calibri" panose="020F0502020204030204" pitchFamily="34" charset="0"/>
              </a:rPr>
              <a:t> di </a:t>
            </a:r>
            <a:r>
              <a:rPr lang="en-ID" sz="3600" i="1" dirty="0" err="1">
                <a:latin typeface="Calibri" panose="020F0502020204030204" pitchFamily="34" charset="0"/>
                <a:cs typeface="Calibri" panose="020F0502020204030204" pitchFamily="34" charset="0"/>
              </a:rPr>
              <a:t>antaramu</a:t>
            </a:r>
            <a:r>
              <a:rPr lang="en-ID" sz="3600" i="1" dirty="0">
                <a:latin typeface="Calibri" panose="020F0502020204030204" pitchFamily="34" charset="0"/>
                <a:cs typeface="Calibri" panose="020F0502020204030204" pitchFamily="34" charset="0"/>
              </a:rPr>
              <a:t> dan orang-orang yang </a:t>
            </a:r>
            <a:r>
              <a:rPr lang="en-ID" sz="3600" i="1" dirty="0" err="1">
                <a:latin typeface="Calibri" panose="020F0502020204030204" pitchFamily="34" charset="0"/>
                <a:cs typeface="Calibri" panose="020F0502020204030204" pitchFamily="34" charset="0"/>
              </a:rPr>
              <a:t>diberi</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ilmu</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pengetahuan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beberapa</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derajat</a:t>
            </a:r>
            <a:r>
              <a:rPr lang="en-ID" sz="3600" i="1" dirty="0">
                <a:latin typeface="Calibri" panose="020F0502020204030204" pitchFamily="34" charset="0"/>
                <a:cs typeface="Calibri" panose="020F0502020204030204" pitchFamily="34" charset="0"/>
              </a:rPr>
              <a:t>”</a:t>
            </a:r>
          </a:p>
          <a:p>
            <a:pPr algn="ctr"/>
            <a:r>
              <a:rPr lang="en-ID" sz="3600" b="1" dirty="0">
                <a:solidFill>
                  <a:srgbClr val="00FFFF"/>
                </a:solidFill>
                <a:latin typeface="Calibri" panose="020F0502020204030204" pitchFamily="34" charset="0"/>
                <a:cs typeface="Calibri" panose="020F0502020204030204" pitchFamily="34" charset="0"/>
              </a:rPr>
              <a:t>(QS Al </a:t>
            </a:r>
            <a:r>
              <a:rPr lang="en-ID" sz="3600" b="1" dirty="0" err="1">
                <a:solidFill>
                  <a:srgbClr val="00FFFF"/>
                </a:solidFill>
                <a:latin typeface="Calibri" panose="020F0502020204030204" pitchFamily="34" charset="0"/>
                <a:cs typeface="Calibri" panose="020F0502020204030204" pitchFamily="34" charset="0"/>
              </a:rPr>
              <a:t>Mujadilah</a:t>
            </a:r>
            <a:r>
              <a:rPr lang="en-ID" sz="3600" b="1" dirty="0">
                <a:solidFill>
                  <a:srgbClr val="00FFFF"/>
                </a:solidFill>
                <a:latin typeface="Calibri" panose="020F0502020204030204" pitchFamily="34" charset="0"/>
                <a:cs typeface="Calibri" panose="020F0502020204030204" pitchFamily="34" charset="0"/>
              </a:rPr>
              <a:t> 11)</a:t>
            </a:r>
          </a:p>
        </p:txBody>
      </p:sp>
    </p:spTree>
    <p:extLst>
      <p:ext uri="{BB962C8B-B14F-4D97-AF65-F5344CB8AC3E}">
        <p14:creationId xmlns:p14="http://schemas.microsoft.com/office/powerpoint/2010/main" val="45948390"/>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81000"/>
            <a:ext cx="8915400" cy="6324600"/>
          </a:xfrm>
        </p:spPr>
        <p:txBody>
          <a:bodyPr>
            <a:noAutofit/>
          </a:bodyPr>
          <a:lstStyle/>
          <a:p>
            <a:pPr marL="0" indent="0" algn="ctr" rtl="1">
              <a:buNone/>
            </a:pPr>
            <a:r>
              <a:rPr lang="ar-SA" sz="5400" dirty="0">
                <a:solidFill>
                  <a:srgbClr val="FFFF00"/>
                </a:solidFill>
                <a:effectLst/>
                <a:cs typeface="Traditional Arabic" pitchFamily="2" charset="-78"/>
              </a:rPr>
              <a:t>وَمَنْ سَلَكَ طَرِيقًا يَلْتَمِسُ فِيهِ عِلْمًا سَهَّلَ اللَّهُ لَهُ بِهِ طَرِيقًا إِلَى الْجَنَّةِ وَمَا اجْتَمَعَ قَوْمٌ فِى بَيْتٍ مِنْ بُيُوتِ اللَّهِ يَتْلُونَ كِتَابَ اللَّهِ وَيَتَدَارَسُونَهُ بَيْنَهُمْ إِلاَّ نَزَلَتْ عَلَيْهِمُ السَّكِينَةُ وَغَشِيَتْهُمُ الرَّحْمَةُ وَحَفَّتْهُمُ الْمَلاَئِكَةُ وَذَكَرَهُمُ اللَّهُ فِيمَنْ عِنْدَهُ وَمَنْ بَطَّأَ بِهِ عَمَلُهُ لَمْ يُسْرِعْ بِهِ نَسَبُهُ </a:t>
            </a:r>
            <a:endParaRPr lang="en-US" sz="5400" dirty="0">
              <a:solidFill>
                <a:srgbClr val="FFFF00"/>
              </a:solidFill>
              <a:effectLst/>
              <a:cs typeface="Traditional Arabic" pitchFamily="2" charset="-78"/>
            </a:endParaRPr>
          </a:p>
          <a:p>
            <a:pPr algn="ctr" rtl="1">
              <a:buNone/>
            </a:pPr>
            <a:r>
              <a:rPr lang="ar-SA" sz="4400" dirty="0">
                <a:effectLst/>
                <a:cs typeface="Traditional Arabic" pitchFamily="2" charset="-78"/>
              </a:rPr>
              <a:t>﴿متفق عليه ﴾</a:t>
            </a:r>
            <a:endParaRPr lang="en-US" sz="4400" dirty="0">
              <a:effectLst/>
              <a:cs typeface="Traditional Arabic"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685800" y="609600"/>
            <a:ext cx="7772400" cy="5486400"/>
          </a:xfrm>
        </p:spPr>
        <p:txBody>
          <a:bodyPr/>
          <a:lstStyle/>
          <a:p>
            <a:r>
              <a:rPr lang="en-ID" sz="7200" b="1" dirty="0">
                <a:solidFill>
                  <a:schemeClr val="tx1"/>
                </a:solidFill>
                <a:effectLst/>
                <a:latin typeface="Calibri" panose="020F0502020204030204" pitchFamily="34" charset="0"/>
                <a:cs typeface="Calibri" panose="020F0502020204030204" pitchFamily="34" charset="0"/>
              </a:rPr>
              <a:t>1</a:t>
            </a:r>
            <a:br>
              <a:rPr lang="en-ID" sz="6000" b="1" dirty="0">
                <a:effectLst/>
                <a:latin typeface="Calibri" panose="020F0502020204030204" pitchFamily="34" charset="0"/>
                <a:cs typeface="Calibri" panose="020F0502020204030204" pitchFamily="34" charset="0"/>
              </a:rPr>
            </a:br>
            <a:r>
              <a:rPr lang="en-ID" sz="6000" b="1" dirty="0">
                <a:solidFill>
                  <a:srgbClr val="FFFF00"/>
                </a:solidFill>
                <a:effectLst/>
                <a:latin typeface="Calibri" panose="020F0502020204030204" pitchFamily="34" charset="0"/>
                <a:cs typeface="Calibri" panose="020F0502020204030204" pitchFamily="34" charset="0"/>
              </a:rPr>
              <a:t>Lelah </a:t>
            </a:r>
            <a:r>
              <a:rPr lang="en-ID" sz="6000" b="1" dirty="0" err="1">
                <a:solidFill>
                  <a:srgbClr val="FFFF00"/>
                </a:solidFill>
                <a:effectLst/>
                <a:latin typeface="Calibri" panose="020F0502020204030204" pitchFamily="34" charset="0"/>
                <a:cs typeface="Calibri" panose="020F0502020204030204" pitchFamily="34" charset="0"/>
              </a:rPr>
              <a:t>Dalam</a:t>
            </a:r>
            <a:r>
              <a:rPr lang="en-ID" sz="6000" b="1" dirty="0">
                <a:solidFill>
                  <a:srgbClr val="FFFF00"/>
                </a:solidFill>
                <a:effectLst/>
                <a:latin typeface="Calibri" panose="020F0502020204030204" pitchFamily="34" charset="0"/>
                <a:cs typeface="Calibri" panose="020F0502020204030204" pitchFamily="34" charset="0"/>
              </a:rPr>
              <a:t> </a:t>
            </a:r>
            <a:r>
              <a:rPr lang="en-ID" sz="6000" b="1" dirty="0" err="1">
                <a:solidFill>
                  <a:srgbClr val="FFFF00"/>
                </a:solidFill>
                <a:effectLst/>
                <a:latin typeface="Calibri" panose="020F0502020204030204" pitchFamily="34" charset="0"/>
                <a:cs typeface="Calibri" panose="020F0502020204030204" pitchFamily="34" charset="0"/>
              </a:rPr>
              <a:t>Berjihad</a:t>
            </a:r>
            <a:r>
              <a:rPr lang="en-ID" sz="6000" b="1" dirty="0">
                <a:solidFill>
                  <a:srgbClr val="FFFF00"/>
                </a:solidFill>
                <a:effectLst/>
                <a:latin typeface="Calibri" panose="020F0502020204030204" pitchFamily="34" charset="0"/>
                <a:cs typeface="Calibri" panose="020F0502020204030204" pitchFamily="34" charset="0"/>
              </a:rPr>
              <a:t> Di Jalan Allah</a:t>
            </a:r>
            <a:endParaRPr lang="en-ID" sz="6000" dirty="0">
              <a:solidFill>
                <a:srgbClr val="FFFF00"/>
              </a:solidFill>
              <a:effectLst/>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304800"/>
            <a:ext cx="8915400" cy="6400800"/>
          </a:xfrm>
        </p:spPr>
        <p:txBody>
          <a:bodyPr>
            <a:noAutofit/>
          </a:bodyPr>
          <a:lstStyle/>
          <a:p>
            <a:pPr marL="0" indent="0" algn="ctr">
              <a:buNone/>
            </a:pPr>
            <a:r>
              <a:rPr lang="en-US" i="1" dirty="0">
                <a:effectLst/>
                <a:latin typeface="Calibri" panose="020F0502020204030204" pitchFamily="34" charset="0"/>
                <a:cs typeface="Calibri" panose="020F0502020204030204" pitchFamily="34" charset="0"/>
              </a:rPr>
              <a:t>“</a:t>
            </a:r>
            <a:r>
              <a:rPr lang="en-US" i="1" dirty="0" err="1">
                <a:effectLst/>
                <a:latin typeface="Calibri" panose="020F0502020204030204" pitchFamily="34" charset="0"/>
                <a:cs typeface="Calibri" panose="020F0502020204030204" pitchFamily="34" charset="0"/>
              </a:rPr>
              <a:t>Barangsiapa</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menempuh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jalan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untuk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mendapatkan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ilmu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akan</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mudahkan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baginya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jalan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syurga</a:t>
            </a:r>
            <a:r>
              <a:rPr lang="en-US" i="1" dirty="0">
                <a:effectLst/>
                <a:latin typeface="Calibri" panose="020F0502020204030204" pitchFamily="34" charset="0"/>
                <a:cs typeface="Calibri" panose="020F0502020204030204" pitchFamily="34" charset="0"/>
              </a:rPr>
              <a:t>. Dan </a:t>
            </a:r>
            <a:r>
              <a:rPr lang="en-US" i="1" dirty="0" err="1">
                <a:effectLst/>
                <a:latin typeface="Calibri" panose="020F0502020204030204" pitchFamily="34" charset="0"/>
                <a:cs typeface="Calibri" panose="020F0502020204030204" pitchFamily="34" charset="0"/>
              </a:rPr>
              <a:t>tidaklah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suatu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kaum</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berkumpul</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salah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satu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rumah</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membaca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kitab-kitab</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dan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mempelajarinya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antara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niscaya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diturunkan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kepada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ketenangan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dilimpahkan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kepada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rahmat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dikelilingi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malaikat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serta</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sebut-sebut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kepada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makhluk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sisi-Nya</a:t>
            </a:r>
            <a:r>
              <a:rPr lang="en-US" i="1" dirty="0">
                <a:effectLst/>
                <a:latin typeface="Calibri" panose="020F0502020204030204" pitchFamily="34" charset="0"/>
                <a:cs typeface="Calibri" panose="020F0502020204030204" pitchFamily="34" charset="0"/>
              </a:rPr>
              <a:t>. Dan </a:t>
            </a:r>
            <a:r>
              <a:rPr lang="en-US" i="1" dirty="0" err="1">
                <a:effectLst/>
                <a:latin typeface="Calibri" panose="020F0502020204030204" pitchFamily="34" charset="0"/>
                <a:cs typeface="Calibri" panose="020F0502020204030204" pitchFamily="34" charset="0"/>
              </a:rPr>
              <a:t>siapa</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lambat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amalnya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hal</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itu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tidak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dipercepat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oleh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nasabnya</a:t>
            </a:r>
            <a:r>
              <a:rPr lang="en-US" i="1" dirty="0">
                <a:effectLst/>
                <a:latin typeface="Calibri" panose="020F0502020204030204" pitchFamily="34" charset="0"/>
                <a:cs typeface="Calibri" panose="020F0502020204030204" pitchFamily="34" charset="0"/>
              </a:rPr>
              <a:t>”</a:t>
            </a:r>
            <a:r>
              <a:rPr lang="en-US" dirty="0">
                <a:effectLst/>
                <a:latin typeface="Calibri" panose="020F0502020204030204" pitchFamily="34" charset="0"/>
                <a:cs typeface="Calibri" panose="020F0502020204030204" pitchFamily="34" charset="0"/>
              </a:rPr>
              <a:t>. </a:t>
            </a:r>
          </a:p>
          <a:p>
            <a:pPr marL="0" indent="0" algn="ctr">
              <a:buNone/>
            </a:pPr>
            <a:r>
              <a:rPr lang="en-US" b="1" dirty="0">
                <a:solidFill>
                  <a:srgbClr val="00FFFF"/>
                </a:solidFill>
                <a:effectLst/>
                <a:latin typeface="Calibri" panose="020F0502020204030204" pitchFamily="34" charset="0"/>
                <a:cs typeface="Calibri" panose="020F0502020204030204" pitchFamily="34" charset="0"/>
              </a:rPr>
              <a:t>(</a:t>
            </a:r>
            <a:r>
              <a:rPr lang="en-US" b="1" dirty="0" err="1">
                <a:solidFill>
                  <a:srgbClr val="00FFFF"/>
                </a:solidFill>
                <a:effectLst/>
                <a:latin typeface="Calibri" panose="020F0502020204030204" pitchFamily="34" charset="0"/>
                <a:cs typeface="Calibri" panose="020F0502020204030204" pitchFamily="34" charset="0"/>
              </a:rPr>
              <a:t>Muttafaq</a:t>
            </a:r>
            <a:r>
              <a:rPr lang="en-US" b="1" dirty="0">
                <a:solidFill>
                  <a:srgbClr val="00FFFF"/>
                </a:solidFill>
                <a:effectLst/>
                <a:latin typeface="Calibri" panose="020F0502020204030204" pitchFamily="34" charset="0"/>
                <a:cs typeface="Calibri" panose="020F0502020204030204" pitchFamily="34" charset="0"/>
              </a:rPr>
              <a:t> </a:t>
            </a:r>
            <a:r>
              <a:rPr lang="en-US" b="1" dirty="0" err="1">
                <a:solidFill>
                  <a:srgbClr val="00FFFF"/>
                </a:solidFill>
                <a:effectLst/>
                <a:latin typeface="Calibri" panose="020F0502020204030204" pitchFamily="34" charset="0"/>
                <a:cs typeface="Calibri" panose="020F0502020204030204" pitchFamily="34" charset="0"/>
              </a:rPr>
              <a:t>alaih</a:t>
            </a:r>
            <a:r>
              <a:rPr lang="en-US" b="1" dirty="0">
                <a:solidFill>
                  <a:srgbClr val="00FFFF"/>
                </a:solidFill>
                <a:effectLst/>
                <a:latin typeface="Calibri" panose="020F0502020204030204" pitchFamily="34" charset="0"/>
                <a:cs typeface="Calibri" panose="020F0502020204030204" pitchFamily="34" charset="0"/>
              </a:rPr>
              <a:t>)</a:t>
            </a:r>
            <a:endParaRPr lang="en-US" dirty="0">
              <a:solidFill>
                <a:srgbClr val="00FFFF"/>
              </a:solidFill>
              <a:effectLst/>
              <a:latin typeface="Calibri" panose="020F0502020204030204" pitchFamily="34" charset="0"/>
              <a:cs typeface="Calibri" panose="020F0502020204030204" pitchFamily="34" charset="0"/>
            </a:endParaRPr>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9925"/>
          </a:xfrm>
        </p:spPr>
        <p:txBody>
          <a:bodyPr/>
          <a:lstStyle/>
          <a:p>
            <a:pPr algn="ctr" rtl="1">
              <a:buNone/>
            </a:pPr>
            <a:r>
              <a:rPr lang="ar-SA" sz="7200" dirty="0">
                <a:solidFill>
                  <a:srgbClr val="FFFF00"/>
                </a:solidFill>
                <a:effectLst/>
                <a:cs typeface="Traditional Arabic" pitchFamily="2" charset="-78"/>
              </a:rPr>
              <a:t>خَيْرُكُمْ مَنْ تَعَلَّمَ الْقُرْءَانَ وَعَلَّمَهُ </a:t>
            </a:r>
            <a:r>
              <a:rPr lang="en-US" sz="4400" i="1" dirty="0">
                <a:effectLst/>
                <a:latin typeface="Calibri" panose="020F0502020204030204" pitchFamily="34" charset="0"/>
                <a:cs typeface="Calibri" panose="020F0502020204030204" pitchFamily="34" charset="0"/>
              </a:rPr>
              <a:t>"</a:t>
            </a:r>
            <a:r>
              <a:rPr lang="en-US" sz="4000" i="1" dirty="0" err="1">
                <a:effectLst/>
                <a:latin typeface="Calibri" panose="020F0502020204030204" pitchFamily="34" charset="0"/>
                <a:cs typeface="Calibri" panose="020F0502020204030204" pitchFamily="34" charset="0"/>
              </a:rPr>
              <a:t>Sebaik-baiknya</a:t>
            </a:r>
            <a:r>
              <a:rPr lang="en-US" sz="4000" i="1" dirty="0">
                <a:effectLst/>
                <a:latin typeface="Calibri" panose="020F0502020204030204" pitchFamily="34" charset="0"/>
                <a:cs typeface="Calibri" panose="020F0502020204030204" pitchFamily="34" charset="0"/>
              </a:rPr>
              <a:t> orang di </a:t>
            </a:r>
            <a:r>
              <a:rPr lang="en-US" sz="4000" i="1" dirty="0" err="1">
                <a:effectLst/>
                <a:latin typeface="Calibri" panose="020F0502020204030204" pitchFamily="34" charset="0"/>
                <a:cs typeface="Calibri" panose="020F0502020204030204" pitchFamily="34" charset="0"/>
              </a:rPr>
              <a:t>antara</a:t>
            </a:r>
            <a:r>
              <a:rPr lang="en-US" sz="4000" i="1" dirty="0">
                <a:effectLst/>
                <a:latin typeface="Calibri" panose="020F0502020204030204" pitchFamily="34" charset="0"/>
                <a:cs typeface="Calibri" panose="020F0502020204030204" pitchFamily="34" charset="0"/>
              </a:rPr>
              <a:t> </a:t>
            </a:r>
            <a:r>
              <a:rPr lang="en-US" sz="4000" i="1" dirty="0" err="1">
                <a:effectLst/>
                <a:latin typeface="Calibri" panose="020F0502020204030204" pitchFamily="34" charset="0"/>
                <a:cs typeface="Calibri" panose="020F0502020204030204" pitchFamily="34" charset="0"/>
              </a:rPr>
              <a:t>kamu</a:t>
            </a:r>
            <a:r>
              <a:rPr lang="en-US" sz="4000" i="1" dirty="0">
                <a:effectLst/>
                <a:latin typeface="Calibri" panose="020F0502020204030204" pitchFamily="34" charset="0"/>
                <a:cs typeface="Calibri" panose="020F0502020204030204" pitchFamily="34" charset="0"/>
              </a:rPr>
              <a:t> </a:t>
            </a:r>
            <a:r>
              <a:rPr lang="en-US" sz="4000" i="1" dirty="0" err="1">
                <a:effectLst/>
                <a:latin typeface="Calibri" panose="020F0502020204030204" pitchFamily="34" charset="0"/>
                <a:cs typeface="Calibri" panose="020F0502020204030204" pitchFamily="34" charset="0"/>
              </a:rPr>
              <a:t>adalah</a:t>
            </a:r>
            <a:r>
              <a:rPr lang="en-US" sz="4000" i="1" dirty="0">
                <a:effectLst/>
                <a:latin typeface="Calibri" panose="020F0502020204030204" pitchFamily="34" charset="0"/>
                <a:cs typeface="Calibri" panose="020F0502020204030204" pitchFamily="34" charset="0"/>
              </a:rPr>
              <a:t> </a:t>
            </a:r>
            <a:r>
              <a:rPr lang="en-US" sz="4000" i="1" dirty="0" err="1">
                <a:effectLst/>
                <a:latin typeface="Calibri" panose="020F0502020204030204" pitchFamily="34" charset="0"/>
                <a:cs typeface="Calibri" panose="020F0502020204030204" pitchFamily="34" charset="0"/>
              </a:rPr>
              <a:t>siapa</a:t>
            </a:r>
            <a:r>
              <a:rPr lang="en-US" sz="4000" i="1" dirty="0">
                <a:effectLst/>
                <a:latin typeface="Calibri" panose="020F0502020204030204" pitchFamily="34" charset="0"/>
                <a:cs typeface="Calibri" panose="020F0502020204030204" pitchFamily="34" charset="0"/>
              </a:rPr>
              <a:t> </a:t>
            </a:r>
            <a:r>
              <a:rPr lang="en-US" sz="4000" i="1" dirty="0" err="1">
                <a:effectLst/>
                <a:latin typeface="Calibri" panose="020F0502020204030204" pitchFamily="34" charset="0"/>
                <a:cs typeface="Calibri" panose="020F0502020204030204" pitchFamily="34" charset="0"/>
              </a:rPr>
              <a:t>saja</a:t>
            </a:r>
            <a:r>
              <a:rPr lang="en-US" sz="4000" i="1" dirty="0">
                <a:effectLst/>
                <a:latin typeface="Calibri" panose="020F0502020204030204" pitchFamily="34" charset="0"/>
                <a:cs typeface="Calibri" panose="020F0502020204030204" pitchFamily="34" charset="0"/>
              </a:rPr>
              <a:t> yang </a:t>
            </a:r>
            <a:r>
              <a:rPr lang="en-US" sz="4000" i="1" dirty="0" err="1">
                <a:effectLst/>
                <a:latin typeface="Calibri" panose="020F0502020204030204" pitchFamily="34" charset="0"/>
                <a:cs typeface="Calibri" panose="020F0502020204030204" pitchFamily="34" charset="0"/>
              </a:rPr>
              <a:t>bersungguh</a:t>
            </a:r>
            <a:r>
              <a:rPr lang="en-US" sz="4000" i="1" dirty="0">
                <a:effectLst/>
                <a:latin typeface="Calibri" panose="020F0502020204030204" pitchFamily="34" charset="0"/>
                <a:cs typeface="Calibri" panose="020F0502020204030204" pitchFamily="34" charset="0"/>
              </a:rPr>
              <a:t> </a:t>
            </a:r>
            <a:r>
              <a:rPr lang="en-US" sz="4000" i="1" dirty="0" err="1">
                <a:effectLst/>
                <a:latin typeface="Calibri" panose="020F0502020204030204" pitchFamily="34" charset="0"/>
                <a:cs typeface="Calibri" panose="020F0502020204030204" pitchFamily="34" charset="0"/>
              </a:rPr>
              <a:t>sungguh</a:t>
            </a:r>
            <a:r>
              <a:rPr lang="en-US" sz="4000" i="1" dirty="0">
                <a:effectLst/>
                <a:latin typeface="Calibri" panose="020F0502020204030204" pitchFamily="34" charset="0"/>
                <a:cs typeface="Calibri" panose="020F0502020204030204" pitchFamily="34" charset="0"/>
              </a:rPr>
              <a:t> </a:t>
            </a:r>
            <a:r>
              <a:rPr lang="en-US" sz="4000" i="1" dirty="0" err="1">
                <a:effectLst/>
                <a:latin typeface="Calibri" panose="020F0502020204030204" pitchFamily="34" charset="0"/>
                <a:cs typeface="Calibri" panose="020F0502020204030204" pitchFamily="34" charset="0"/>
              </a:rPr>
              <a:t>mempelajari</a:t>
            </a:r>
            <a:r>
              <a:rPr lang="en-US" sz="4000" i="1" dirty="0">
                <a:effectLst/>
                <a:latin typeface="Calibri" panose="020F0502020204030204" pitchFamily="34" charset="0"/>
                <a:cs typeface="Calibri" panose="020F0502020204030204" pitchFamily="34" charset="0"/>
              </a:rPr>
              <a:t> Al Quran dan </a:t>
            </a:r>
            <a:r>
              <a:rPr lang="en-US" sz="4000" i="1" dirty="0" err="1">
                <a:effectLst/>
                <a:latin typeface="Calibri" panose="020F0502020204030204" pitchFamily="34" charset="0"/>
                <a:cs typeface="Calibri" panose="020F0502020204030204" pitchFamily="34" charset="0"/>
              </a:rPr>
              <a:t>mengajarkannya</a:t>
            </a:r>
            <a:r>
              <a:rPr lang="en-US" sz="4000" i="1" dirty="0">
                <a:effectLst/>
                <a:latin typeface="Calibri" panose="020F0502020204030204" pitchFamily="34" charset="0"/>
                <a:cs typeface="Calibri" panose="020F0502020204030204" pitchFamily="34" charset="0"/>
              </a:rPr>
              <a:t>".  </a:t>
            </a:r>
          </a:p>
          <a:p>
            <a:pPr algn="ctr">
              <a:buNone/>
            </a:pPr>
            <a:r>
              <a:rPr lang="en-US" sz="4000" b="1" dirty="0">
                <a:solidFill>
                  <a:srgbClr val="00FFFF"/>
                </a:solidFill>
                <a:effectLst/>
                <a:latin typeface="Calibri" panose="020F0502020204030204" pitchFamily="34" charset="0"/>
                <a:cs typeface="Calibri" panose="020F0502020204030204" pitchFamily="34" charset="0"/>
              </a:rPr>
              <a:t>(HR </a:t>
            </a:r>
            <a:r>
              <a:rPr lang="en-US" sz="4000" b="1" dirty="0" err="1">
                <a:solidFill>
                  <a:srgbClr val="00FFFF"/>
                </a:solidFill>
                <a:effectLst/>
                <a:latin typeface="Calibri" panose="020F0502020204030204" pitchFamily="34" charset="0"/>
                <a:cs typeface="Calibri" panose="020F0502020204030204" pitchFamily="34" charset="0"/>
              </a:rPr>
              <a:t>Bukhari</a:t>
            </a:r>
            <a:r>
              <a:rPr lang="en-US" sz="4000" b="1" dirty="0">
                <a:solidFill>
                  <a:srgbClr val="00FFFF"/>
                </a:solidFill>
                <a:effectLst/>
                <a:latin typeface="Calibri" panose="020F0502020204030204" pitchFamily="34" charset="0"/>
                <a:cs typeface="Calibri" panose="020F0502020204030204" pitchFamily="34" charset="0"/>
              </a:rPr>
              <a:t> </a:t>
            </a:r>
            <a:r>
              <a:rPr lang="en-US" sz="4000" b="1" dirty="0" err="1">
                <a:solidFill>
                  <a:srgbClr val="00FFFF"/>
                </a:solidFill>
                <a:effectLst/>
                <a:latin typeface="Calibri" panose="020F0502020204030204" pitchFamily="34" charset="0"/>
                <a:cs typeface="Calibri" panose="020F0502020204030204" pitchFamily="34" charset="0"/>
              </a:rPr>
              <a:t>dan</a:t>
            </a:r>
            <a:r>
              <a:rPr lang="en-US" sz="4000" b="1" dirty="0">
                <a:solidFill>
                  <a:srgbClr val="00FFFF"/>
                </a:solidFill>
                <a:effectLst/>
                <a:latin typeface="Calibri" panose="020F0502020204030204" pitchFamily="34" charset="0"/>
                <a:cs typeface="Calibri" panose="020F0502020204030204" pitchFamily="34" charset="0"/>
              </a:rPr>
              <a:t> Muslim).</a:t>
            </a:r>
            <a:endParaRPr lang="en-US" sz="4000" dirty="0">
              <a:solidFill>
                <a:srgbClr val="00FFFF"/>
              </a:solidFill>
              <a:effectLst/>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839200" cy="6477000"/>
          </a:xfrm>
        </p:spPr>
        <p:txBody>
          <a:bodyPr/>
          <a:lstStyle/>
          <a:p>
            <a:pPr algn="ctr" rtl="1">
              <a:buNone/>
            </a:pPr>
            <a:r>
              <a:rPr lang="ar-SA" sz="4800" dirty="0">
                <a:effectLst/>
                <a:cs typeface="Traditional Arabic" pitchFamily="2" charset="-78"/>
              </a:rPr>
              <a:t>مَنْ سَلَكَ طَرِيقًا يَبْتَغِي فِيهِ عِلْمًا سَلَكَ اللَّهُ بِهِ طَرِيقًا إِلَى الْجَنَّةِ وَإِنَّ الْمَلاَئِكَةَ لَتَضَعُ أَجْنِحَتَهَا رِضَاءً لِطَالِبِ الْعِلْمِ وَإِنَّ الْعَالِمَ لَيَسْتَغْفِرُ لَهُ مَنْ فِي السَّمَوَاتِ وَمَنْ فِي اْلأَرْضِ حَتَّى الْحِيتَانُ فِي الْمَاءِ وَفَضْلُ الْعَالِمِ عَلَى الْعَابِدِ كَفَضْلِ الْقَمَرِ عَلَى سَائِرِ الْكَوَاكِبِ إِنَّ الْعُلَمَاءَ وَرَثَةُ اْلأَنْبِيَاءِ  إِنَّ اْلأَنْبِيَاءَ  لَمْ يُوَرِّثُوا دِينَارًا وَلاَ دِرْهَمًا إِنَّمَا وَرَّثُوا الْعِلْمَ فَمَنْ أَخَذَ بِهِ أَخَذَ بِحَظٍّ وَافِرٍ “</a:t>
            </a:r>
            <a:endParaRPr lang="en-US" sz="4800" dirty="0">
              <a:effectLst/>
              <a:cs typeface="Traditional Arabic" pitchFamily="2" charset="-78"/>
            </a:endParaRPr>
          </a:p>
          <a:p>
            <a:pPr algn="ctr" rtl="1">
              <a:buNone/>
            </a:pPr>
            <a:r>
              <a:rPr lang="ar-SA" sz="4800" dirty="0">
                <a:effectLst/>
                <a:cs typeface="Traditional Arabic" pitchFamily="2" charset="-78"/>
              </a:rPr>
              <a:t> </a:t>
            </a:r>
            <a:r>
              <a:rPr lang="ar-SA" sz="4800" dirty="0">
                <a:solidFill>
                  <a:srgbClr val="FFFF00"/>
                </a:solidFill>
                <a:effectLst/>
                <a:cs typeface="Traditional Arabic" pitchFamily="2" charset="-78"/>
              </a:rPr>
              <a:t>﴿</a:t>
            </a:r>
            <a:r>
              <a:rPr lang="ar-SA" sz="4800" b="1" dirty="0">
                <a:solidFill>
                  <a:srgbClr val="FFFF00"/>
                </a:solidFill>
                <a:effectLst/>
                <a:cs typeface="Traditional Arabic" pitchFamily="2" charset="-78"/>
              </a:rPr>
              <a:t>اَخْرَجَهُ  اَبُوْ دَاوُوْد  والتِّرْمِذِى</a:t>
            </a:r>
            <a:r>
              <a:rPr lang="ar-SA" sz="4800" dirty="0">
                <a:solidFill>
                  <a:srgbClr val="FFFF00"/>
                </a:solidFill>
                <a:effectLst/>
                <a:cs typeface="Traditional Arabic" pitchFamily="2" charset="-78"/>
              </a:rPr>
              <a:t> ﴾</a:t>
            </a:r>
            <a:endParaRPr lang="en-US" sz="2400" dirty="0">
              <a:solidFill>
                <a:srgbClr val="FFFF00"/>
              </a:solidFill>
              <a:effectLst/>
              <a:cs typeface="Traditional Arabic"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839200" cy="6477000"/>
          </a:xfrm>
        </p:spPr>
        <p:txBody>
          <a:bodyPr/>
          <a:lstStyle/>
          <a:p>
            <a:pPr algn="ctr">
              <a:buNone/>
            </a:pP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Barangsiapa</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pergi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berjalan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untuk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mencari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ilmu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maka</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menjadikan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jalan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itu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sebagai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jalan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menuju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surga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Sesungguhnya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para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malaikat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meletakkan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sayap-sayapnya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sebagai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keridhoan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kepada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para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penuntut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ilmu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Bahwasanya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seorang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Alim</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orang</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berilmu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dimintakan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ampun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kepada</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oleh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para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penghuni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langit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malaikat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bumi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bahkan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oleh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ikan-ikan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dalam</a:t>
            </a:r>
            <a:r>
              <a:rPr lang="en-US" i="1" dirty="0">
                <a:effectLst/>
                <a:latin typeface="Calibri" panose="020F0502020204030204" pitchFamily="34" charset="0"/>
                <a:cs typeface="Calibri" panose="020F0502020204030204" pitchFamily="34" charset="0"/>
              </a:rPr>
              <a:t>  air. </a:t>
            </a:r>
            <a:endParaRPr lang="en-US" dirty="0">
              <a:effectLst/>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839200" cy="6477000"/>
          </a:xfrm>
        </p:spPr>
        <p:txBody>
          <a:bodyPr/>
          <a:lstStyle/>
          <a:p>
            <a:pPr algn="ctr">
              <a:buNone/>
            </a:pPr>
            <a:r>
              <a:rPr lang="en-US" i="1" dirty="0">
                <a:effectLst/>
                <a:latin typeface="Calibri" panose="020F0502020204030204" pitchFamily="34" charset="0"/>
                <a:cs typeface="Calibri" panose="020F0502020204030204" pitchFamily="34" charset="0"/>
              </a:rPr>
              <a:t>Dan  </a:t>
            </a:r>
            <a:r>
              <a:rPr lang="en-US" i="1" dirty="0" err="1">
                <a:effectLst/>
                <a:latin typeface="Calibri" panose="020F0502020204030204" pitchFamily="34" charset="0"/>
                <a:cs typeface="Calibri" panose="020F0502020204030204" pitchFamily="34" charset="0"/>
              </a:rPr>
              <a:t>keutamaan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seorang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Alim</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dibandingkan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dengan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seorang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Abid</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orang</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tekun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beribadah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adalah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bagaikan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bulan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dibandingkan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dengan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bintang-gemintang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Sesungguhnya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ulama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adalah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pewaris</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para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Nabi</a:t>
            </a:r>
            <a:r>
              <a:rPr lang="en-US" i="1" dirty="0">
                <a:effectLst/>
                <a:latin typeface="Calibri" panose="020F0502020204030204" pitchFamily="34" charset="0"/>
                <a:cs typeface="Calibri" panose="020F0502020204030204" pitchFamily="34" charset="0"/>
              </a:rPr>
              <a:t>. Dan  </a:t>
            </a:r>
            <a:r>
              <a:rPr lang="en-US" i="1" dirty="0" err="1">
                <a:effectLst/>
                <a:latin typeface="Calibri" panose="020F0502020204030204" pitchFamily="34" charset="0"/>
                <a:cs typeface="Calibri" panose="020F0502020204030204" pitchFamily="34" charset="0"/>
              </a:rPr>
              <a:t>para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Nabi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itu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tidak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ada</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mewariskan</a:t>
            </a:r>
            <a:r>
              <a:rPr lang="en-US" i="1" dirty="0">
                <a:effectLst/>
                <a:latin typeface="Calibri" panose="020F0502020204030204" pitchFamily="34" charset="0"/>
                <a:cs typeface="Calibri" panose="020F0502020204030204" pitchFamily="34" charset="0"/>
              </a:rPr>
              <a:t> Dinar,  </a:t>
            </a:r>
            <a:r>
              <a:rPr lang="en-US" i="1" dirty="0" err="1">
                <a:effectLst/>
                <a:latin typeface="Calibri" panose="020F0502020204030204" pitchFamily="34" charset="0"/>
                <a:cs typeface="Calibri" panose="020F0502020204030204" pitchFamily="34" charset="0"/>
              </a:rPr>
              <a:t>tidak</a:t>
            </a:r>
            <a:r>
              <a:rPr lang="en-US" i="1" dirty="0">
                <a:effectLst/>
                <a:latin typeface="Calibri" panose="020F0502020204030204" pitchFamily="34" charset="0"/>
                <a:cs typeface="Calibri" panose="020F0502020204030204" pitchFamily="34" charset="0"/>
              </a:rPr>
              <a:t> pula Dirham, </a:t>
            </a:r>
            <a:r>
              <a:rPr lang="en-US" i="1" dirty="0" err="1">
                <a:effectLst/>
                <a:latin typeface="Calibri" panose="020F0502020204030204" pitchFamily="34" charset="0"/>
                <a:cs typeface="Calibri" panose="020F0502020204030204" pitchFamily="34" charset="0"/>
              </a:rPr>
              <a:t>tetapi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mewariskan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ilmu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maka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barang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siapa</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mengambilnya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mewarisi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ilmu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berarti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telah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mengambil</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bagian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yag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tidak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terhingga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nilainya</a:t>
            </a:r>
            <a:r>
              <a:rPr lang="en-US" i="1" dirty="0">
                <a:effectLst/>
                <a:latin typeface="Calibri" panose="020F0502020204030204" pitchFamily="34" charset="0"/>
                <a:cs typeface="Calibri" panose="020F0502020204030204" pitchFamily="34" charset="0"/>
              </a:rPr>
              <a:t>" </a:t>
            </a:r>
          </a:p>
          <a:p>
            <a:pPr algn="ctr">
              <a:buNone/>
            </a:pPr>
            <a:r>
              <a:rPr lang="en-US" sz="2000" b="1" dirty="0">
                <a:solidFill>
                  <a:srgbClr val="FFFF00"/>
                </a:solidFill>
                <a:effectLst/>
                <a:latin typeface="Calibri" panose="020F0502020204030204" pitchFamily="34" charset="0"/>
                <a:cs typeface="Calibri" panose="020F0502020204030204" pitchFamily="34" charset="0"/>
              </a:rPr>
              <a:t>(HR Abu </a:t>
            </a:r>
            <a:r>
              <a:rPr lang="en-US" sz="2000" b="1" dirty="0" err="1">
                <a:solidFill>
                  <a:srgbClr val="FFFF00"/>
                </a:solidFill>
                <a:effectLst/>
                <a:latin typeface="Calibri" panose="020F0502020204030204" pitchFamily="34" charset="0"/>
                <a:cs typeface="Calibri" panose="020F0502020204030204" pitchFamily="34" charset="0"/>
              </a:rPr>
              <a:t>Daud</a:t>
            </a:r>
            <a:r>
              <a:rPr lang="en-US" sz="2000" b="1" dirty="0">
                <a:solidFill>
                  <a:srgbClr val="FFFF00"/>
                </a:solidFill>
                <a:effectLst/>
                <a:latin typeface="Calibri" panose="020F0502020204030204" pitchFamily="34" charset="0"/>
                <a:cs typeface="Calibri" panose="020F0502020204030204" pitchFamily="34" charset="0"/>
              </a:rPr>
              <a:t> </a:t>
            </a:r>
            <a:r>
              <a:rPr lang="en-US" sz="2000" b="1" dirty="0" err="1">
                <a:solidFill>
                  <a:srgbClr val="FFFF00"/>
                </a:solidFill>
                <a:effectLst/>
                <a:latin typeface="Calibri" panose="020F0502020204030204" pitchFamily="34" charset="0"/>
                <a:cs typeface="Calibri" panose="020F0502020204030204" pitchFamily="34" charset="0"/>
              </a:rPr>
              <a:t>dan</a:t>
            </a:r>
            <a:r>
              <a:rPr lang="en-US" sz="2000" b="1" dirty="0">
                <a:solidFill>
                  <a:srgbClr val="FFFF00"/>
                </a:solidFill>
                <a:effectLst/>
                <a:latin typeface="Calibri" panose="020F0502020204030204" pitchFamily="34" charset="0"/>
                <a:cs typeface="Calibri" panose="020F0502020204030204" pitchFamily="34" charset="0"/>
              </a:rPr>
              <a:t> </a:t>
            </a:r>
            <a:r>
              <a:rPr lang="en-US" sz="2000" b="1" dirty="0" err="1">
                <a:solidFill>
                  <a:srgbClr val="FFFF00"/>
                </a:solidFill>
                <a:effectLst/>
                <a:latin typeface="Calibri" panose="020F0502020204030204" pitchFamily="34" charset="0"/>
                <a:cs typeface="Calibri" panose="020F0502020204030204" pitchFamily="34" charset="0"/>
              </a:rPr>
              <a:t>Tirmidzi</a:t>
            </a:r>
            <a:r>
              <a:rPr lang="en-US" sz="2000" b="1" dirty="0">
                <a:solidFill>
                  <a:srgbClr val="FFFF00"/>
                </a:solidFill>
                <a:effectLst/>
                <a:latin typeface="Calibri" panose="020F0502020204030204" pitchFamily="34" charset="0"/>
                <a:cs typeface="Calibri" panose="020F0502020204030204" pitchFamily="34" charset="0"/>
              </a:rPr>
              <a:t>, </a:t>
            </a:r>
            <a:r>
              <a:rPr lang="en-US" sz="2000" b="1" dirty="0" err="1">
                <a:solidFill>
                  <a:srgbClr val="FFFF00"/>
                </a:solidFill>
                <a:effectLst/>
                <a:latin typeface="Calibri" panose="020F0502020204030204" pitchFamily="34" charset="0"/>
                <a:cs typeface="Calibri" panose="020F0502020204030204" pitchFamily="34" charset="0"/>
              </a:rPr>
              <a:t>Shahih</a:t>
            </a:r>
            <a:r>
              <a:rPr lang="en-US" sz="2000" b="1"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dan</a:t>
            </a:r>
            <a:r>
              <a:rPr lang="en-US" sz="2000" b="1"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ada</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beberapa</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hadits</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Shahih</a:t>
            </a:r>
            <a:r>
              <a:rPr lang="en-US" sz="2000" dirty="0">
                <a:solidFill>
                  <a:srgbClr val="FFFF00"/>
                </a:solidFill>
                <a:effectLst/>
                <a:latin typeface="Calibri" panose="020F0502020204030204" pitchFamily="34" charset="0"/>
                <a:cs typeface="Calibri" panose="020F0502020204030204" pitchFamily="34" charset="0"/>
              </a:rPr>
              <a:t> yang </a:t>
            </a:r>
            <a:r>
              <a:rPr lang="en-US" sz="2000" dirty="0" err="1">
                <a:solidFill>
                  <a:srgbClr val="FFFF00"/>
                </a:solidFill>
                <a:effectLst/>
                <a:latin typeface="Calibri" panose="020F0502020204030204" pitchFamily="34" charset="0"/>
                <a:cs typeface="Calibri" panose="020F0502020204030204" pitchFamily="34" charset="0"/>
              </a:rPr>
              <a:t>redaksinya</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hampir</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sama</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dengan</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hadits</a:t>
            </a:r>
            <a:r>
              <a:rPr lang="en-US" sz="2000" dirty="0">
                <a:solidFill>
                  <a:srgbClr val="FFFF00"/>
                </a:solidFill>
                <a:effectLst/>
                <a:latin typeface="Calibri" panose="020F0502020204030204" pitchFamily="34" charset="0"/>
                <a:cs typeface="Calibri" panose="020F0502020204030204" pitchFamily="34" charset="0"/>
              </a:rPr>
              <a:t> </a:t>
            </a:r>
            <a:r>
              <a:rPr lang="en-US" sz="2000" dirty="0" err="1">
                <a:solidFill>
                  <a:srgbClr val="FFFF00"/>
                </a:solidFill>
                <a:effectLst/>
                <a:latin typeface="Calibri" panose="020F0502020204030204" pitchFamily="34" charset="0"/>
                <a:cs typeface="Calibri" panose="020F0502020204030204" pitchFamily="34" charset="0"/>
              </a:rPr>
              <a:t>ini</a:t>
            </a:r>
            <a:r>
              <a:rPr lang="en-US" sz="2000" b="1" dirty="0">
                <a:solidFill>
                  <a:srgbClr val="FFFF00"/>
                </a:solidFill>
                <a:effectLst/>
                <a:latin typeface="Calibri" panose="020F0502020204030204" pitchFamily="34" charset="0"/>
                <a:cs typeface="Calibri" panose="020F0502020204030204" pitchFamily="34" charset="0"/>
              </a:rPr>
              <a:t>).</a:t>
            </a:r>
            <a:endParaRPr lang="en-US" sz="2000" dirty="0">
              <a:solidFill>
                <a:srgbClr val="FFFF00"/>
              </a:solidFill>
              <a:effectLst/>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839200" cy="6477000"/>
          </a:xfrm>
        </p:spPr>
        <p:txBody>
          <a:bodyPr/>
          <a:lstStyle/>
          <a:p>
            <a:pPr algn="ctr" rtl="1">
              <a:buNone/>
            </a:pPr>
            <a:r>
              <a:rPr lang="ar-SA" sz="6000" dirty="0">
                <a:effectLst/>
                <a:cs typeface="Traditional Arabic" pitchFamily="2" charset="-78"/>
              </a:rPr>
              <a:t>مَنْ خَرَجَ فِي طَلَبِ الْعِلْمِ كَانَ فِي سَبِيلِ اللَّهِ حَتَّى يَرْجِعَ  </a:t>
            </a:r>
            <a:endParaRPr lang="en-US" sz="6000" dirty="0">
              <a:effectLst/>
              <a:cs typeface="Traditional Arabic" pitchFamily="2" charset="-78"/>
            </a:endParaRPr>
          </a:p>
          <a:p>
            <a:pPr algn="ctr" rtl="1">
              <a:buNone/>
            </a:pPr>
            <a:r>
              <a:rPr lang="ar-SA" sz="4800" dirty="0">
                <a:solidFill>
                  <a:srgbClr val="FFFF00"/>
                </a:solidFill>
                <a:effectLst/>
                <a:cs typeface="Traditional Arabic" pitchFamily="2" charset="-78"/>
              </a:rPr>
              <a:t>﴿رَوَاهُ التِّرْمِذِى حَدِيثٌ حَسَنٌ غَرِيبٌ ﴾</a:t>
            </a:r>
            <a:endParaRPr lang="en-US" sz="4800" dirty="0">
              <a:solidFill>
                <a:srgbClr val="FFFF00"/>
              </a:solidFill>
              <a:effectLst/>
              <a:cs typeface="Traditional Arabic" pitchFamily="2" charset="-78"/>
            </a:endParaRPr>
          </a:p>
          <a:p>
            <a:pPr algn="ctr">
              <a:buNone/>
            </a:pPr>
            <a:r>
              <a:rPr lang="ar-SA" i="1" dirty="0">
                <a:effectLst/>
                <a:cs typeface="Traditional Arabic" pitchFamily="2" charset="-78"/>
              </a:rPr>
              <a:t> </a:t>
            </a:r>
            <a:r>
              <a:rPr lang="en-US" sz="3600" i="1" dirty="0">
                <a:effectLst/>
                <a:cs typeface="Traditional Arabic" pitchFamily="2" charset="-78"/>
              </a:rPr>
              <a:t>“</a:t>
            </a:r>
            <a:r>
              <a:rPr lang="en-US" sz="3600" i="1" dirty="0" err="1">
                <a:effectLst/>
                <a:latin typeface="Calibri" panose="020F0502020204030204" pitchFamily="34" charset="0"/>
                <a:cs typeface="Calibri" panose="020F0502020204030204" pitchFamily="34" charset="0"/>
              </a:rPr>
              <a:t>Barangsiapa</a:t>
            </a:r>
            <a:r>
              <a:rPr lang="en-US" sz="3600" i="1" dirty="0">
                <a:effectLst/>
                <a:latin typeface="Calibri" panose="020F0502020204030204" pitchFamily="34" charset="0"/>
                <a:cs typeface="Calibri" panose="020F0502020204030204" pitchFamily="34" charset="0"/>
              </a:rPr>
              <a:t> yang </a:t>
            </a:r>
            <a:r>
              <a:rPr lang="en-US" sz="3600" i="1" dirty="0" err="1">
                <a:effectLst/>
                <a:latin typeface="Calibri" panose="020F0502020204030204" pitchFamily="34" charset="0"/>
                <a:cs typeface="Calibri" panose="020F0502020204030204" pitchFamily="34" charset="0"/>
              </a:rPr>
              <a:t>keluar</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untuk</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menuntut</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ilmu</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maka</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ia</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telah</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berada</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di</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Jalan</a:t>
            </a:r>
            <a:r>
              <a:rPr lang="en-US" sz="3600" i="1" dirty="0">
                <a:effectLst/>
                <a:latin typeface="Calibri" panose="020F0502020204030204" pitchFamily="34" charset="0"/>
                <a:cs typeface="Calibri" panose="020F0502020204030204" pitchFamily="34" charset="0"/>
              </a:rPr>
              <a:t> Allah (</a:t>
            </a:r>
            <a:r>
              <a:rPr lang="en-US" sz="3600" i="1" dirty="0" err="1">
                <a:effectLst/>
                <a:latin typeface="Calibri" panose="020F0502020204030204" pitchFamily="34" charset="0"/>
                <a:cs typeface="Calibri" panose="020F0502020204030204" pitchFamily="34" charset="0"/>
              </a:rPr>
              <a:t>Fi</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Sabilillah</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sampai</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ia</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kembali</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ke</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kampung</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halamannya</a:t>
            </a:r>
            <a:r>
              <a:rPr lang="en-US" sz="3600" i="1" dirty="0">
                <a:effectLst/>
                <a:latin typeface="Calibri" panose="020F0502020204030204" pitchFamily="34" charset="0"/>
                <a:cs typeface="Calibri" panose="020F0502020204030204" pitchFamily="34" charset="0"/>
              </a:rPr>
              <a:t>)” </a:t>
            </a:r>
            <a:endParaRPr lang="en-US" i="1" dirty="0">
              <a:effectLst/>
              <a:latin typeface="Calibri" panose="020F0502020204030204" pitchFamily="34" charset="0"/>
              <a:cs typeface="Calibri" panose="020F0502020204030204" pitchFamily="34" charset="0"/>
            </a:endParaRPr>
          </a:p>
          <a:p>
            <a:pPr algn="ctr">
              <a:buNone/>
            </a:pPr>
            <a:r>
              <a:rPr lang="en-US" b="1" dirty="0">
                <a:solidFill>
                  <a:srgbClr val="00FFFF"/>
                </a:solidFill>
                <a:effectLst/>
                <a:latin typeface="Calibri" panose="020F0502020204030204" pitchFamily="34" charset="0"/>
                <a:cs typeface="Calibri" panose="020F0502020204030204" pitchFamily="34" charset="0"/>
              </a:rPr>
              <a:t>(HR. </a:t>
            </a:r>
            <a:r>
              <a:rPr lang="en-US" b="1" dirty="0" err="1">
                <a:solidFill>
                  <a:srgbClr val="00FFFF"/>
                </a:solidFill>
                <a:effectLst/>
                <a:latin typeface="Calibri" panose="020F0502020204030204" pitchFamily="34" charset="0"/>
                <a:cs typeface="Calibri" panose="020F0502020204030204" pitchFamily="34" charset="0"/>
              </a:rPr>
              <a:t>Tirmidzi</a:t>
            </a:r>
            <a:r>
              <a:rPr lang="en-US" b="1" dirty="0">
                <a:solidFill>
                  <a:srgbClr val="00FFFF"/>
                </a:solidFill>
                <a:effectLst/>
                <a:latin typeface="Calibri" panose="020F0502020204030204" pitchFamily="34" charset="0"/>
                <a:cs typeface="Calibri" panose="020F0502020204030204" pitchFamily="34" charset="0"/>
              </a:rPr>
              <a:t>, </a:t>
            </a:r>
            <a:r>
              <a:rPr lang="en-US" b="1" dirty="0" err="1">
                <a:solidFill>
                  <a:srgbClr val="00FFFF"/>
                </a:solidFill>
                <a:effectLst/>
                <a:latin typeface="Calibri" panose="020F0502020204030204" pitchFamily="34" charset="0"/>
                <a:cs typeface="Calibri" panose="020F0502020204030204" pitchFamily="34" charset="0"/>
              </a:rPr>
              <a:t>Hadits</a:t>
            </a:r>
            <a:r>
              <a:rPr lang="en-US" b="1" dirty="0">
                <a:solidFill>
                  <a:srgbClr val="00FFFF"/>
                </a:solidFill>
                <a:effectLst/>
                <a:latin typeface="Calibri" panose="020F0502020204030204" pitchFamily="34" charset="0"/>
                <a:cs typeface="Calibri" panose="020F0502020204030204" pitchFamily="34" charset="0"/>
              </a:rPr>
              <a:t> </a:t>
            </a:r>
            <a:r>
              <a:rPr lang="en-US" b="1" dirty="0" err="1">
                <a:solidFill>
                  <a:srgbClr val="00FFFF"/>
                </a:solidFill>
                <a:effectLst/>
                <a:latin typeface="Calibri" panose="020F0502020204030204" pitchFamily="34" charset="0"/>
                <a:cs typeface="Calibri" panose="020F0502020204030204" pitchFamily="34" charset="0"/>
              </a:rPr>
              <a:t>Hasan</a:t>
            </a:r>
            <a:r>
              <a:rPr lang="en-US" b="1" dirty="0">
                <a:solidFill>
                  <a:srgbClr val="00FFFF"/>
                </a:solidFill>
                <a:effectLst/>
                <a:latin typeface="Calibri" panose="020F0502020204030204" pitchFamily="34" charset="0"/>
                <a:cs typeface="Calibri" panose="020F0502020204030204" pitchFamily="34" charset="0"/>
              </a:rPr>
              <a:t> </a:t>
            </a:r>
            <a:r>
              <a:rPr lang="en-US" b="1" dirty="0" err="1">
                <a:solidFill>
                  <a:srgbClr val="00FFFF"/>
                </a:solidFill>
                <a:effectLst/>
                <a:latin typeface="Calibri" panose="020F0502020204030204" pitchFamily="34" charset="0"/>
                <a:cs typeface="Calibri" panose="020F0502020204030204" pitchFamily="34" charset="0"/>
              </a:rPr>
              <a:t>Gharib</a:t>
            </a:r>
            <a:r>
              <a:rPr lang="en-US" b="1" dirty="0">
                <a:solidFill>
                  <a:srgbClr val="00FFFF"/>
                </a:solidFill>
                <a:effectLst/>
                <a:latin typeface="Calibri" panose="020F0502020204030204" pitchFamily="34" charset="0"/>
                <a:cs typeface="Calibri" panose="020F0502020204030204" pitchFamily="34" charset="0"/>
              </a:rPr>
              <a:t>)</a:t>
            </a:r>
            <a:endParaRPr lang="en-US" dirty="0">
              <a:solidFill>
                <a:srgbClr val="00FFFF"/>
              </a:solidFill>
              <a:effectLst/>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839200" cy="6477000"/>
          </a:xfrm>
        </p:spPr>
        <p:txBody>
          <a:bodyPr/>
          <a:lstStyle/>
          <a:p>
            <a:pPr marL="0" indent="0" algn="ctr" rtl="1">
              <a:buNone/>
            </a:pPr>
            <a:r>
              <a:rPr lang="ar-SA" sz="6600" dirty="0">
                <a:solidFill>
                  <a:srgbClr val="FFFF00"/>
                </a:solidFill>
                <a:effectLst/>
                <a:cs typeface="Traditional Arabic" pitchFamily="2" charset="-78"/>
              </a:rPr>
              <a:t>فَضْلُ الْعِلْمِ أَحَبُّ إِلَيَّ مِنْ فَضْلِ الْعِبَادَةِ ، وَخَيْرُ دِينِكُمُ الْوَرَعُ</a:t>
            </a:r>
            <a:endParaRPr lang="en-US" sz="6600" dirty="0">
              <a:solidFill>
                <a:srgbClr val="FFFF00"/>
              </a:solidFill>
              <a:effectLst/>
              <a:cs typeface="Traditional Arabic" pitchFamily="2" charset="-78"/>
            </a:endParaRPr>
          </a:p>
          <a:p>
            <a:pPr marL="0" indent="0" algn="ctr">
              <a:buNone/>
            </a:pPr>
            <a:r>
              <a:rPr lang="en-US" sz="3600" i="1" dirty="0">
                <a:effectLst/>
              </a:rPr>
              <a:t>“</a:t>
            </a:r>
            <a:r>
              <a:rPr lang="en-US" sz="3600" i="1" dirty="0" err="1">
                <a:effectLst/>
                <a:latin typeface="Calibri" panose="020F0502020204030204" pitchFamily="34" charset="0"/>
                <a:cs typeface="Calibri" panose="020F0502020204030204" pitchFamily="34" charset="0"/>
              </a:rPr>
              <a:t>Keutamaan</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ilmu</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lebih</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aku</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cintai</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dibandingkan</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keutamaan</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Ibadah</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dan</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sebaik-baik</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Dien</a:t>
            </a:r>
            <a:r>
              <a:rPr lang="en-US" sz="3600" i="1" dirty="0">
                <a:effectLst/>
                <a:latin typeface="Calibri" panose="020F0502020204030204" pitchFamily="34" charset="0"/>
                <a:cs typeface="Calibri" panose="020F0502020204030204" pitchFamily="34" charset="0"/>
              </a:rPr>
              <a:t> kalian </a:t>
            </a:r>
            <a:r>
              <a:rPr lang="en-US" sz="3600" i="1" dirty="0" err="1">
                <a:effectLst/>
                <a:latin typeface="Calibri" panose="020F0502020204030204" pitchFamily="34" charset="0"/>
                <a:cs typeface="Calibri" panose="020F0502020204030204" pitchFamily="34" charset="0"/>
              </a:rPr>
              <a:t>adalah</a:t>
            </a:r>
            <a:r>
              <a:rPr lang="en-US" sz="3600" i="1" dirty="0">
                <a:effectLst/>
                <a:latin typeface="Calibri" panose="020F0502020204030204" pitchFamily="34" charset="0"/>
                <a:cs typeface="Calibri" panose="020F0502020204030204" pitchFamily="34" charset="0"/>
              </a:rPr>
              <a:t> al </a:t>
            </a:r>
            <a:r>
              <a:rPr lang="en-US" sz="3600" i="1" dirty="0" err="1">
                <a:effectLst/>
                <a:latin typeface="Calibri" panose="020F0502020204030204" pitchFamily="34" charset="0"/>
                <a:cs typeface="Calibri" panose="020F0502020204030204" pitchFamily="34" charset="0"/>
              </a:rPr>
              <a:t>Wara</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menjaga</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dan</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berhati-hati</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dari</a:t>
            </a:r>
            <a:r>
              <a:rPr lang="en-US" sz="3600" i="1" dirty="0">
                <a:effectLst/>
                <a:latin typeface="Calibri" panose="020F0502020204030204" pitchFamily="34" charset="0"/>
                <a:cs typeface="Calibri" panose="020F0502020204030204" pitchFamily="34" charset="0"/>
              </a:rPr>
              <a:t>  </a:t>
            </a:r>
            <a:r>
              <a:rPr lang="en-US" sz="3600" i="1" dirty="0" err="1">
                <a:effectLst/>
                <a:latin typeface="Calibri" panose="020F0502020204030204" pitchFamily="34" charset="0"/>
                <a:cs typeface="Calibri" panose="020F0502020204030204" pitchFamily="34" charset="0"/>
              </a:rPr>
              <a:t>hal-hal</a:t>
            </a:r>
            <a:r>
              <a:rPr lang="en-US" sz="3600" i="1" dirty="0">
                <a:effectLst/>
                <a:latin typeface="Calibri" panose="020F0502020204030204" pitchFamily="34" charset="0"/>
                <a:cs typeface="Calibri" panose="020F0502020204030204" pitchFamily="34" charset="0"/>
              </a:rPr>
              <a:t> yang </a:t>
            </a:r>
            <a:r>
              <a:rPr lang="en-US" sz="3600" i="1" dirty="0" err="1">
                <a:effectLst/>
                <a:latin typeface="Calibri" panose="020F0502020204030204" pitchFamily="34" charset="0"/>
                <a:cs typeface="Calibri" panose="020F0502020204030204" pitchFamily="34" charset="0"/>
              </a:rPr>
              <a:t>diharamkan</a:t>
            </a:r>
            <a:r>
              <a:rPr lang="en-US" sz="3600" i="1" dirty="0">
                <a:effectLst/>
                <a:latin typeface="Calibri" panose="020F0502020204030204" pitchFamily="34" charset="0"/>
                <a:cs typeface="Calibri" panose="020F0502020204030204" pitchFamily="34" charset="0"/>
              </a:rPr>
              <a:t> Allah) </a:t>
            </a:r>
          </a:p>
          <a:p>
            <a:pPr marL="0" indent="0" algn="ctr">
              <a:buNone/>
            </a:pPr>
            <a:r>
              <a:rPr lang="en-US" b="1" dirty="0">
                <a:solidFill>
                  <a:srgbClr val="00FFFF"/>
                </a:solidFill>
                <a:effectLst/>
                <a:latin typeface="Calibri" panose="020F0502020204030204" pitchFamily="34" charset="0"/>
                <a:cs typeface="Calibri" panose="020F0502020204030204" pitchFamily="34" charset="0"/>
              </a:rPr>
              <a:t>(</a:t>
            </a:r>
            <a:r>
              <a:rPr lang="en-US" b="1" dirty="0" err="1">
                <a:solidFill>
                  <a:srgbClr val="00FFFF"/>
                </a:solidFill>
                <a:effectLst/>
                <a:latin typeface="Calibri" panose="020F0502020204030204" pitchFamily="34" charset="0"/>
                <a:cs typeface="Calibri" panose="020F0502020204030204" pitchFamily="34" charset="0"/>
              </a:rPr>
              <a:t>Shahih</a:t>
            </a:r>
            <a:r>
              <a:rPr lang="en-US" b="1" dirty="0">
                <a:solidFill>
                  <a:srgbClr val="00FFFF"/>
                </a:solidFill>
                <a:effectLst/>
                <a:latin typeface="Calibri" panose="020F0502020204030204" pitchFamily="34" charset="0"/>
                <a:cs typeface="Calibri" panose="020F0502020204030204" pitchFamily="34" charset="0"/>
              </a:rPr>
              <a:t> </a:t>
            </a:r>
            <a:r>
              <a:rPr lang="en-US" b="1" dirty="0" err="1">
                <a:solidFill>
                  <a:srgbClr val="00FFFF"/>
                </a:solidFill>
                <a:effectLst/>
                <a:latin typeface="Calibri" panose="020F0502020204030204" pitchFamily="34" charset="0"/>
                <a:cs typeface="Calibri" panose="020F0502020204030204" pitchFamily="34" charset="0"/>
              </a:rPr>
              <a:t>Riwayat</a:t>
            </a:r>
            <a:r>
              <a:rPr lang="en-US" b="1" dirty="0">
                <a:solidFill>
                  <a:srgbClr val="00FFFF"/>
                </a:solidFill>
                <a:effectLst/>
                <a:latin typeface="Calibri" panose="020F0502020204030204" pitchFamily="34" charset="0"/>
                <a:cs typeface="Calibri" panose="020F0502020204030204" pitchFamily="34" charset="0"/>
              </a:rPr>
              <a:t> Hakim, </a:t>
            </a:r>
            <a:r>
              <a:rPr lang="en-US" b="1" dirty="0" err="1">
                <a:solidFill>
                  <a:srgbClr val="00FFFF"/>
                </a:solidFill>
                <a:effectLst/>
                <a:latin typeface="Calibri" panose="020F0502020204030204" pitchFamily="34" charset="0"/>
                <a:cs typeface="Calibri" panose="020F0502020204030204" pitchFamily="34" charset="0"/>
              </a:rPr>
              <a:t>Baihaqi</a:t>
            </a:r>
            <a:r>
              <a:rPr lang="en-US" b="1" dirty="0">
                <a:solidFill>
                  <a:srgbClr val="00FFFF"/>
                </a:solidFill>
                <a:effectLst/>
                <a:latin typeface="Calibri" panose="020F0502020204030204" pitchFamily="34" charset="0"/>
                <a:cs typeface="Calibri" panose="020F0502020204030204" pitchFamily="34" charset="0"/>
              </a:rPr>
              <a:t>, </a:t>
            </a:r>
            <a:r>
              <a:rPr lang="en-US" b="1" dirty="0" err="1">
                <a:solidFill>
                  <a:srgbClr val="00FFFF"/>
                </a:solidFill>
                <a:effectLst/>
                <a:latin typeface="Calibri" panose="020F0502020204030204" pitchFamily="34" charset="0"/>
                <a:cs typeface="Calibri" panose="020F0502020204030204" pitchFamily="34" charset="0"/>
              </a:rPr>
              <a:t>Nasa’i</a:t>
            </a:r>
            <a:r>
              <a:rPr lang="en-US" b="1" dirty="0">
                <a:solidFill>
                  <a:srgbClr val="00FFFF"/>
                </a:solidFill>
                <a:effectLst/>
                <a:latin typeface="Calibri" panose="020F0502020204030204" pitchFamily="34" charset="0"/>
                <a:cs typeface="Calibri" panose="020F0502020204030204" pitchFamily="34" charset="0"/>
              </a:rPr>
              <a:t> </a:t>
            </a:r>
            <a:r>
              <a:rPr lang="en-US" b="1" dirty="0" err="1">
                <a:solidFill>
                  <a:srgbClr val="00FFFF"/>
                </a:solidFill>
                <a:effectLst/>
                <a:latin typeface="Calibri" panose="020F0502020204030204" pitchFamily="34" charset="0"/>
                <a:cs typeface="Calibri" panose="020F0502020204030204" pitchFamily="34" charset="0"/>
              </a:rPr>
              <a:t>dll</a:t>
            </a:r>
            <a:r>
              <a:rPr lang="en-US" b="1" dirty="0">
                <a:solidFill>
                  <a:srgbClr val="00FFFF"/>
                </a:solidFill>
                <a:effectLst/>
                <a:latin typeface="Calibri" panose="020F0502020204030204" pitchFamily="34" charset="0"/>
                <a:cs typeface="Calibri" panose="020F0502020204030204" pitchFamily="34" charset="0"/>
              </a:rPr>
              <a:t>)</a:t>
            </a:r>
            <a:endParaRPr lang="en-US" dirty="0">
              <a:solidFill>
                <a:srgbClr val="00FFFF"/>
              </a:solidFill>
              <a:effectLst/>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04800" y="609600"/>
            <a:ext cx="8382000" cy="5486400"/>
          </a:xfrm>
        </p:spPr>
        <p:txBody>
          <a:bodyPr/>
          <a:lstStyle/>
          <a:p>
            <a:r>
              <a:rPr lang="fi-FI" sz="8800" b="1" dirty="0">
                <a:solidFill>
                  <a:schemeClr val="tx1"/>
                </a:solidFill>
                <a:effectLst/>
                <a:latin typeface="Calibri" panose="020F0502020204030204" pitchFamily="34" charset="0"/>
                <a:cs typeface="Calibri" panose="020F0502020204030204" pitchFamily="34" charset="0"/>
              </a:rPr>
              <a:t>8</a:t>
            </a:r>
            <a:br>
              <a:rPr lang="fi-FI" b="1" dirty="0">
                <a:solidFill>
                  <a:srgbClr val="FFFF00"/>
                </a:solidFill>
                <a:effectLst/>
                <a:latin typeface="Calibri" panose="020F0502020204030204" pitchFamily="34" charset="0"/>
                <a:cs typeface="Calibri" panose="020F0502020204030204" pitchFamily="34" charset="0"/>
              </a:rPr>
            </a:br>
            <a:r>
              <a:rPr lang="fi-FI" b="1" dirty="0">
                <a:solidFill>
                  <a:srgbClr val="FFFF00"/>
                </a:solidFill>
                <a:effectLst/>
                <a:latin typeface="Calibri" panose="020F0502020204030204" pitchFamily="34" charset="0"/>
                <a:cs typeface="Calibri" panose="020F0502020204030204" pitchFamily="34" charset="0"/>
              </a:rPr>
              <a:t>Lelah Dalam Kesusahan, Kekurangan Dan Sakit</a:t>
            </a:r>
            <a:endParaRPr lang="en-ID" sz="8800" dirty="0">
              <a:solidFill>
                <a:srgbClr val="FFFF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3883669"/>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228601"/>
            <a:ext cx="8763000" cy="6324599"/>
          </a:xfrm>
        </p:spPr>
        <p:txBody>
          <a:bodyPr>
            <a:noAutofit/>
          </a:bodyPr>
          <a:lstStyle/>
          <a:p>
            <a:pPr rtl="1"/>
            <a:r>
              <a:rPr lang="ar-SA" sz="4400" dirty="0">
                <a:solidFill>
                  <a:srgbClr val="FFFF00"/>
                </a:solidFill>
                <a:effectLst/>
                <a:latin typeface="Traditional Arabic" panose="02020603050405020304" pitchFamily="18" charset="-78"/>
                <a:cs typeface="Traditional Arabic" panose="02020603050405020304" pitchFamily="18" charset="-78"/>
              </a:rPr>
              <a:t>أَحَسِبَ النَّاسُ أَنْ يُتْرَكُوا أَنْ يَقُولُوا آَمَنَّا وَهُمْ لَا يُفْتَنُونَ (2) وَلَقَدْ فَتَنَّا الَّذِينَ مِنْ قَبْلِهِمْ فَلَيَعْلَمَنَّ اللَّهُ الَّذِينَ صَدَقُوا وَلَيَعْلَمَنَّ الْكَاذِبِينَ</a:t>
            </a:r>
            <a:br>
              <a:rPr lang="ar-SA" sz="3200" i="1" dirty="0">
                <a:effectLst/>
                <a:latin typeface="Calibri" panose="020F0502020204030204" pitchFamily="34" charset="0"/>
                <a:cs typeface="Calibri" panose="020F0502020204030204" pitchFamily="34" charset="0"/>
              </a:rPr>
            </a:br>
            <a:r>
              <a:rPr lang="en-US" sz="3200" i="1" dirty="0">
                <a:effectLst/>
                <a:latin typeface="Calibri" panose="020F0502020204030204" pitchFamily="34" charset="0"/>
                <a:cs typeface="Calibri" panose="020F0502020204030204" pitchFamily="34" charset="0"/>
              </a:rPr>
              <a:t>“</a:t>
            </a:r>
            <a:r>
              <a:rPr lang="en-US" sz="3200" i="1" dirty="0" err="1">
                <a:solidFill>
                  <a:schemeClr val="tx1"/>
                </a:solidFill>
                <a:effectLst/>
                <a:latin typeface="Calibri" panose="020F0502020204030204" pitchFamily="34" charset="0"/>
                <a:cs typeface="Calibri" panose="020F0502020204030204" pitchFamily="34" charset="0"/>
              </a:rPr>
              <a:t>Apakah</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manusia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mengira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bahwa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mereka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dibiarkan</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saja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mengatakan</a:t>
            </a:r>
            <a:r>
              <a:rPr lang="en-US" sz="3200" i="1" dirty="0">
                <a:solidFill>
                  <a:schemeClr val="tx1"/>
                </a:solidFill>
                <a:effectLst/>
                <a:latin typeface="Calibri" panose="020F0502020204030204" pitchFamily="34" charset="0"/>
                <a:cs typeface="Calibri" panose="020F0502020204030204" pitchFamily="34" charset="0"/>
              </a:rPr>
              <a:t> : "Kami </a:t>
            </a:r>
            <a:r>
              <a:rPr lang="en-US" sz="3200" i="1" dirty="0" err="1">
                <a:solidFill>
                  <a:schemeClr val="tx1"/>
                </a:solidFill>
                <a:effectLst/>
                <a:latin typeface="Calibri" panose="020F0502020204030204" pitchFamily="34" charset="0"/>
                <a:cs typeface="Calibri" panose="020F0502020204030204" pitchFamily="34" charset="0"/>
              </a:rPr>
              <a:t>telah</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beriman</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sedang</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mereka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tidak</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diuji</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lagi</a:t>
            </a:r>
            <a:r>
              <a:rPr lang="en-US" sz="3200" i="1" dirty="0">
                <a:solidFill>
                  <a:schemeClr val="tx1"/>
                </a:solidFill>
                <a:effectLst/>
                <a:latin typeface="Calibri" panose="020F0502020204030204" pitchFamily="34" charset="0"/>
                <a:cs typeface="Calibri" panose="020F0502020204030204" pitchFamily="34" charset="0"/>
              </a:rPr>
              <a:t>? </a:t>
            </a:r>
            <a:br>
              <a:rPr lang="en-US" sz="3200" i="1" dirty="0">
                <a:solidFill>
                  <a:schemeClr val="tx1"/>
                </a:solidFill>
                <a:effectLst/>
                <a:latin typeface="Calibri" panose="020F0502020204030204" pitchFamily="34" charset="0"/>
                <a:cs typeface="Calibri" panose="020F0502020204030204" pitchFamily="34" charset="0"/>
              </a:rPr>
            </a:br>
            <a:r>
              <a:rPr lang="en-US" sz="3200" i="1" dirty="0">
                <a:solidFill>
                  <a:schemeClr val="tx1"/>
                </a:solidFill>
                <a:effectLst/>
                <a:latin typeface="Calibri" panose="020F0502020204030204" pitchFamily="34" charset="0"/>
                <a:cs typeface="Calibri" panose="020F0502020204030204" pitchFamily="34" charset="0"/>
              </a:rPr>
              <a:t> Dan </a:t>
            </a:r>
            <a:r>
              <a:rPr lang="en-US" sz="3200" i="1" dirty="0" err="1">
                <a:solidFill>
                  <a:schemeClr val="tx1"/>
                </a:solidFill>
                <a:effectLst/>
                <a:latin typeface="Calibri" panose="020F0502020204030204" pitchFamily="34" charset="0"/>
                <a:cs typeface="Calibri" panose="020F0502020204030204" pitchFamily="34" charset="0"/>
              </a:rPr>
              <a:t>sesungguhnya</a:t>
            </a:r>
            <a:r>
              <a:rPr lang="en-US" sz="3200" i="1" dirty="0">
                <a:solidFill>
                  <a:schemeClr val="tx1"/>
                </a:solidFill>
                <a:effectLst/>
                <a:latin typeface="Calibri" panose="020F0502020204030204" pitchFamily="34" charset="0"/>
                <a:cs typeface="Calibri" panose="020F0502020204030204" pitchFamily="34" charset="0"/>
              </a:rPr>
              <a:t> kami </a:t>
            </a:r>
            <a:r>
              <a:rPr lang="en-US" sz="3200" i="1" dirty="0" err="1">
                <a:solidFill>
                  <a:schemeClr val="tx1"/>
                </a:solidFill>
                <a:effectLst/>
                <a:latin typeface="Calibri" panose="020F0502020204030204" pitchFamily="34" charset="0"/>
                <a:cs typeface="Calibri" panose="020F0502020204030204" pitchFamily="34" charset="0"/>
              </a:rPr>
              <a:t>telah</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menguji</a:t>
            </a:r>
            <a:r>
              <a:rPr lang="en-US" sz="3200" i="1" dirty="0">
                <a:solidFill>
                  <a:schemeClr val="tx1"/>
                </a:solidFill>
                <a:effectLst/>
                <a:latin typeface="Calibri" panose="020F0502020204030204" pitchFamily="34" charset="0"/>
                <a:cs typeface="Calibri" panose="020F0502020204030204" pitchFamily="34" charset="0"/>
              </a:rPr>
              <a:t> orang-orang yang </a:t>
            </a:r>
            <a:r>
              <a:rPr lang="en-US" sz="3200" i="1" dirty="0" err="1">
                <a:solidFill>
                  <a:schemeClr val="tx1"/>
                </a:solidFill>
                <a:effectLst/>
                <a:latin typeface="Calibri" panose="020F0502020204030204" pitchFamily="34" charset="0"/>
                <a:cs typeface="Calibri" panose="020F0502020204030204" pitchFamily="34" charset="0"/>
              </a:rPr>
              <a:t>sebelum</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mereka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maka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sesungguhnya</a:t>
            </a:r>
            <a:r>
              <a:rPr lang="en-US" sz="3200" i="1" dirty="0">
                <a:solidFill>
                  <a:schemeClr val="tx1"/>
                </a:solidFill>
                <a:effectLst/>
                <a:latin typeface="Calibri" panose="020F0502020204030204" pitchFamily="34" charset="0"/>
                <a:cs typeface="Calibri" panose="020F0502020204030204" pitchFamily="34" charset="0"/>
              </a:rPr>
              <a:t> Allah </a:t>
            </a:r>
            <a:r>
              <a:rPr lang="en-US" sz="3200" i="1" dirty="0" err="1">
                <a:solidFill>
                  <a:schemeClr val="tx1"/>
                </a:solidFill>
                <a:effectLst/>
                <a:latin typeface="Calibri" panose="020F0502020204030204" pitchFamily="34" charset="0"/>
                <a:cs typeface="Calibri" panose="020F0502020204030204" pitchFamily="34" charset="0"/>
              </a:rPr>
              <a:t>mengetahui</a:t>
            </a:r>
            <a:r>
              <a:rPr lang="en-US" sz="3200" i="1" dirty="0">
                <a:solidFill>
                  <a:schemeClr val="tx1"/>
                </a:solidFill>
                <a:effectLst/>
                <a:latin typeface="Calibri" panose="020F0502020204030204" pitchFamily="34" charset="0"/>
                <a:cs typeface="Calibri" panose="020F0502020204030204" pitchFamily="34" charset="0"/>
              </a:rPr>
              <a:t> orang-orang yang </a:t>
            </a:r>
            <a:r>
              <a:rPr lang="en-US" sz="3200" i="1" dirty="0" err="1">
                <a:solidFill>
                  <a:schemeClr val="tx1"/>
                </a:solidFill>
                <a:effectLst/>
                <a:latin typeface="Calibri" panose="020F0502020204030204" pitchFamily="34" charset="0"/>
                <a:cs typeface="Calibri" panose="020F0502020204030204" pitchFamily="34" charset="0"/>
              </a:rPr>
              <a:t>benar</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imannya</a:t>
            </a:r>
            <a:r>
              <a:rPr lang="en-US" sz="3200" i="1" dirty="0">
                <a:solidFill>
                  <a:schemeClr val="tx1"/>
                </a:solidFill>
                <a:effectLst/>
                <a:latin typeface="Calibri" panose="020F0502020204030204" pitchFamily="34" charset="0"/>
                <a:cs typeface="Calibri" panose="020F0502020204030204" pitchFamily="34" charset="0"/>
              </a:rPr>
              <a:t> dan </a:t>
            </a:r>
            <a:r>
              <a:rPr lang="en-US" sz="3200" i="1" dirty="0" err="1">
                <a:solidFill>
                  <a:schemeClr val="tx1"/>
                </a:solidFill>
                <a:effectLst/>
                <a:latin typeface="Calibri" panose="020F0502020204030204" pitchFamily="34" charset="0"/>
                <a:cs typeface="Calibri" panose="020F0502020204030204" pitchFamily="34" charset="0"/>
              </a:rPr>
              <a:t>sesungguhnya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Dia</a:t>
            </a:r>
            <a:r>
              <a:rPr lang="en-US" sz="3200" i="1" dirty="0">
                <a:solidFill>
                  <a:schemeClr val="tx1"/>
                </a:solidFill>
                <a:effectLst/>
                <a:latin typeface="Calibri" panose="020F0502020204030204" pitchFamily="34" charset="0"/>
                <a:cs typeface="Calibri" panose="020F0502020204030204" pitchFamily="34" charset="0"/>
              </a:rPr>
              <a:t> </a:t>
            </a:r>
            <a:r>
              <a:rPr lang="en-US" sz="3200" i="1" dirty="0" err="1">
                <a:solidFill>
                  <a:schemeClr val="tx1"/>
                </a:solidFill>
                <a:effectLst/>
                <a:latin typeface="Calibri" panose="020F0502020204030204" pitchFamily="34" charset="0"/>
                <a:cs typeface="Calibri" panose="020F0502020204030204" pitchFamily="34" charset="0"/>
              </a:rPr>
              <a:t>mengetahui</a:t>
            </a:r>
            <a:r>
              <a:rPr lang="en-US" sz="3200" i="1" dirty="0">
                <a:solidFill>
                  <a:schemeClr val="tx1"/>
                </a:solidFill>
                <a:effectLst/>
                <a:latin typeface="Calibri" panose="020F0502020204030204" pitchFamily="34" charset="0"/>
                <a:cs typeface="Calibri" panose="020F0502020204030204" pitchFamily="34" charset="0"/>
              </a:rPr>
              <a:t> orang-orang yang </a:t>
            </a:r>
            <a:r>
              <a:rPr lang="en-US" sz="3200" i="1" dirty="0" err="1">
                <a:solidFill>
                  <a:schemeClr val="tx1"/>
                </a:solidFill>
                <a:effectLst/>
                <a:latin typeface="Calibri" panose="020F0502020204030204" pitchFamily="34" charset="0"/>
                <a:cs typeface="Calibri" panose="020F0502020204030204" pitchFamily="34" charset="0"/>
              </a:rPr>
              <a:t>dusta</a:t>
            </a:r>
            <a:r>
              <a:rPr lang="en-US" sz="3200" i="1" dirty="0">
                <a:solidFill>
                  <a:schemeClr val="tx1"/>
                </a:solidFill>
                <a:effectLst/>
                <a:latin typeface="Calibri" panose="020F0502020204030204" pitchFamily="34" charset="0"/>
                <a:cs typeface="Calibri" panose="020F0502020204030204" pitchFamily="34" charset="0"/>
              </a:rPr>
              <a:t>”</a:t>
            </a:r>
            <a:br>
              <a:rPr lang="en-US" sz="3200" i="1" dirty="0">
                <a:solidFill>
                  <a:schemeClr val="tx1"/>
                </a:solidFill>
                <a:effectLst/>
                <a:latin typeface="Calibri" panose="020F0502020204030204" pitchFamily="34" charset="0"/>
                <a:cs typeface="Calibri" panose="020F0502020204030204" pitchFamily="34" charset="0"/>
              </a:rPr>
            </a:br>
            <a:r>
              <a:rPr lang="en-US" sz="3200" b="1" dirty="0">
                <a:solidFill>
                  <a:srgbClr val="00FFFF"/>
                </a:solidFill>
                <a:effectLst/>
                <a:latin typeface="Calibri" panose="020F0502020204030204" pitchFamily="34" charset="0"/>
                <a:cs typeface="Calibri" panose="020F0502020204030204" pitchFamily="34" charset="0"/>
              </a:rPr>
              <a:t>(QS Al </a:t>
            </a:r>
            <a:r>
              <a:rPr lang="en-US" sz="3200" b="1" dirty="0" err="1">
                <a:solidFill>
                  <a:srgbClr val="00FFFF"/>
                </a:solidFill>
                <a:effectLst/>
                <a:latin typeface="Calibri" panose="020F0502020204030204" pitchFamily="34" charset="0"/>
                <a:cs typeface="Calibri" panose="020F0502020204030204" pitchFamily="34" charset="0"/>
              </a:rPr>
              <a:t>Ankabut</a:t>
            </a:r>
            <a:r>
              <a:rPr lang="en-US" sz="3200" b="1" dirty="0">
                <a:solidFill>
                  <a:srgbClr val="00FFFF"/>
                </a:solidFill>
                <a:effectLst/>
                <a:latin typeface="Calibri" panose="020F0502020204030204" pitchFamily="34" charset="0"/>
                <a:cs typeface="Calibri" panose="020F0502020204030204" pitchFamily="34" charset="0"/>
              </a:rPr>
              <a:t> 2 – 3)</a:t>
            </a:r>
            <a:endParaRPr lang="en-US" sz="3200" i="1" dirty="0">
              <a:solidFill>
                <a:srgbClr val="00FFFF"/>
              </a:solidFill>
              <a:effectLst/>
              <a:latin typeface="Calibri" panose="020F0502020204030204" pitchFamily="34" charset="0"/>
              <a:cs typeface="Calibri" panose="020F0502020204030204" pitchFamily="34" charset="0"/>
            </a:endParaRPr>
          </a:p>
        </p:txBody>
      </p:sp>
    </p:spTree>
  </p:cSld>
  <p:clrMapOvr>
    <a:masterClrMapping/>
  </p:clrMapOvr>
  <p:transition advClick="0">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100"/>
                                  </p:iterate>
                                  <p:childTnLst>
                                    <p:set>
                                      <p:cBhvr>
                                        <p:cTn id="6" dur="1" fill="hold">
                                          <p:stCondLst>
                                            <p:cond delay="0"/>
                                          </p:stCondLst>
                                        </p:cTn>
                                        <p:tgtEl>
                                          <p:spTgt spid="2"/>
                                        </p:tgtEl>
                                        <p:attrNameLst>
                                          <p:attrName>style.visibility</p:attrName>
                                        </p:attrNameLst>
                                      </p:cBhvr>
                                      <p:to>
                                        <p:strVal val="visible"/>
                                      </p:to>
                                    </p:set>
                                  </p:childTnLst>
                                  <p:subTnLst>
                                    <p:audio>
                                      <p:cMediaNode vol="7000">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11289"/>
            <a:ext cx="8839200" cy="4524315"/>
          </a:xfrm>
          <a:prstGeom prst="rect">
            <a:avLst/>
          </a:prstGeom>
        </p:spPr>
        <p:txBody>
          <a:bodyPr wrap="square">
            <a:spAutoFit/>
          </a:bodyPr>
          <a:lstStyle/>
          <a:p>
            <a:pPr algn="ctr" rtl="1"/>
            <a:r>
              <a:rPr lang="ar-SA" sz="4800" dirty="0">
                <a:solidFill>
                  <a:srgbClr val="FFFF00"/>
                </a:solidFill>
                <a:cs typeface="Traditional Arabic" pitchFamily="2" charset="-78"/>
              </a:rPr>
              <a:t>عَنْ سعد بن أبي وقاص قَالَ قُلْتُ يَا رَسُولَ اللَّهِ أَىُّ النَّاسِ أَشَدُّ بَلاَءً قَالَ « الأَنْبِيَاءُ ثُمَّ الصَّالِحُونَ ثُمَّ الأَمْثَلُ فَالأَمْثَلُ فَيُبْتَلَى الرَّجُلُ عَلَى حَسَبِ دِينِهِ فَإِنْ كَانَ دِينُهُ صُلْبًا اشْتَدَّ بَلاَؤُهُ وَإِنْ كَانَ فِى دِينِهِ رِقَّةٌ ابْتُلِىَ عَلَى حَسَبِ دِينِهِ فَمَا يَبْرَحُ الْبَلاَءُ بِالْعَبْدِ حَتَّى يَتْرُكَهُ يَمْشِى عَلَى الأَرْضِ مَا عَلَيْهِ خَطِيئَةٌ ».</a:t>
            </a:r>
            <a:endParaRPr lang="en-US" sz="4800" dirty="0">
              <a:solidFill>
                <a:srgbClr val="FFFF00"/>
              </a:solidFill>
              <a:cs typeface="Traditional Arabic" pitchFamily="2" charset="-78"/>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8534400" cy="5943600"/>
          </a:xfrm>
        </p:spPr>
        <p:txBody>
          <a:bodyPr>
            <a:noAutofit/>
          </a:bodyPr>
          <a:lstStyle/>
          <a:p>
            <a:pPr marL="0" indent="0" algn="ctr" rtl="1">
              <a:buNone/>
            </a:pPr>
            <a:r>
              <a:rPr lang="ar-SA" sz="5400" dirty="0">
                <a:cs typeface="Traditional Arabic" pitchFamily="2" charset="-78"/>
              </a:rPr>
              <a:t>إِنَّ اللَّهَ اشْتَرَى مِنَ الْمُؤْمِنِينَ أَنْفُسَهُمْ وَأَمْوَالَهُمْ بِأَنَّ لَهُمُ الْجَنَّةَ يُقَاتِلُونَ فِي سَبِيلِ اللَّهِ فَيَقْتُلُونَ وَيُقْتَلُونَ وَعْدًا عَلَيْهِ حَقًّا فِي التَّوْرَاةِ وَالْإِنْجِيلِ وَالْقُرْآَنِ وَمَنْ أَوْفَى بِعَهْدِهِ مِنَ اللَّهِ فَاسْتَبْشِرُوا بِبَيْعِكُمُ الَّذِي بَايَعْتُمْ بِهِ وَذَلِكَ هُوَ الْفَوْزُ الْعَظِيمُ </a:t>
            </a:r>
          </a:p>
          <a:p>
            <a:pPr marL="0" indent="0" algn="ctr" rtl="1">
              <a:buNone/>
            </a:pPr>
            <a:r>
              <a:rPr lang="ar-SA" sz="5400" b="1" dirty="0">
                <a:solidFill>
                  <a:srgbClr val="FFFF00"/>
                </a:solidFill>
                <a:cs typeface="Traditional Arabic" pitchFamily="2" charset="-78"/>
              </a:rPr>
              <a:t>[التوبة/111]</a:t>
            </a:r>
          </a:p>
          <a:p>
            <a:pPr marL="0" indent="0" algn="ctr">
              <a:buNone/>
            </a:pPr>
            <a:br>
              <a:rPr lang="en-US" sz="6000" dirty="0"/>
            </a:br>
            <a:endParaRPr lang="ar-SA" sz="5400" b="1" dirty="0">
              <a:solidFill>
                <a:srgbClr val="FFFF00"/>
              </a:solidFill>
              <a:cs typeface="Traditional Arabic" pitchFamily="2"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76200"/>
            <a:ext cx="8839200" cy="7478970"/>
          </a:xfrm>
          <a:prstGeom prst="rect">
            <a:avLst/>
          </a:prstGeom>
        </p:spPr>
        <p:txBody>
          <a:bodyPr wrap="square">
            <a:spAutoFit/>
          </a:bodyPr>
          <a:lstStyle/>
          <a:p>
            <a:pPr algn="just"/>
            <a:r>
              <a:rPr lang="en-US" sz="3000" dirty="0">
                <a:latin typeface="Calibri" panose="020F0502020204030204" pitchFamily="34" charset="0"/>
                <a:cs typeface="Calibri" panose="020F0502020204030204" pitchFamily="34" charset="0"/>
              </a:rPr>
              <a:t>Dari </a:t>
            </a:r>
            <a:r>
              <a:rPr lang="en-US" sz="3000" dirty="0" err="1">
                <a:latin typeface="Calibri" panose="020F0502020204030204" pitchFamily="34" charset="0"/>
                <a:cs typeface="Calibri" panose="020F0502020204030204" pitchFamily="34" charset="0"/>
              </a:rPr>
              <a:t>Sa’ad</a:t>
            </a:r>
            <a:r>
              <a:rPr lang="en-US" sz="3000" dirty="0">
                <a:latin typeface="Calibri" panose="020F0502020204030204" pitchFamily="34" charset="0"/>
                <a:cs typeface="Calibri" panose="020F0502020204030204" pitchFamily="34" charset="0"/>
              </a:rPr>
              <a:t> bin Abi </a:t>
            </a:r>
            <a:r>
              <a:rPr lang="en-US" sz="3000" dirty="0" err="1">
                <a:latin typeface="Calibri" panose="020F0502020204030204" pitchFamily="34" charset="0"/>
                <a:cs typeface="Calibri" panose="020F0502020204030204" pitchFamily="34" charset="0"/>
              </a:rPr>
              <a:t>Waqqash</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beliau</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berkata</a:t>
            </a:r>
            <a:r>
              <a:rPr lang="en-US" sz="3000" dirty="0">
                <a:latin typeface="Calibri" panose="020F0502020204030204" pitchFamily="34" charset="0"/>
                <a:cs typeface="Calibri" panose="020F0502020204030204" pitchFamily="34" charset="0"/>
              </a:rPr>
              <a:t> : “</a:t>
            </a:r>
            <a:r>
              <a:rPr lang="en-US" sz="3000" dirty="0" err="1">
                <a:latin typeface="Calibri" panose="020F0502020204030204" pitchFamily="34" charset="0"/>
                <a:cs typeface="Calibri" panose="020F0502020204030204" pitchFamily="34" charset="0"/>
              </a:rPr>
              <a:t>Aku</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bertanya</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kepada</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Rasulullah</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Shollallohu</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alaihi</a:t>
            </a:r>
            <a:r>
              <a:rPr lang="en-US" sz="3000" dirty="0">
                <a:latin typeface="Calibri" panose="020F0502020204030204" pitchFamily="34" charset="0"/>
                <a:cs typeface="Calibri" panose="020F0502020204030204" pitchFamily="34" charset="0"/>
              </a:rPr>
              <a:t> </a:t>
            </a:r>
            <a:r>
              <a:rPr lang="en-US" sz="3000" dirty="0" err="1">
                <a:latin typeface="Calibri" panose="020F0502020204030204" pitchFamily="34" charset="0"/>
                <a:cs typeface="Calibri" panose="020F0502020204030204" pitchFamily="34" charset="0"/>
              </a:rPr>
              <a:t>wasallam</a:t>
            </a:r>
            <a:r>
              <a:rPr lang="en-US" sz="3000" dirty="0">
                <a:latin typeface="Calibri" panose="020F0502020204030204" pitchFamily="34" charset="0"/>
                <a:cs typeface="Calibri" panose="020F0502020204030204" pitchFamily="34" charset="0"/>
              </a:rPr>
              <a:t> : </a:t>
            </a:r>
            <a:r>
              <a:rPr lang="en-US" sz="3000" i="1" dirty="0">
                <a:latin typeface="Calibri" panose="020F0502020204030204" pitchFamily="34" charset="0"/>
                <a:cs typeface="Calibri" panose="020F0502020204030204" pitchFamily="34" charset="0"/>
              </a:rPr>
              <a:t>“</a:t>
            </a:r>
            <a:r>
              <a:rPr lang="en-US" sz="3000" i="1" dirty="0" err="1">
                <a:latin typeface="Calibri" panose="020F0502020204030204" pitchFamily="34" charset="0"/>
                <a:cs typeface="Calibri" panose="020F0502020204030204" pitchFamily="34" charset="0"/>
              </a:rPr>
              <a:t>Ya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Rasulullah</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siapakah</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manusia</a:t>
            </a:r>
            <a:r>
              <a:rPr lang="en-US" sz="3000" i="1" dirty="0">
                <a:latin typeface="Calibri" panose="020F0502020204030204" pitchFamily="34" charset="0"/>
                <a:cs typeface="Calibri" panose="020F0502020204030204" pitchFamily="34" charset="0"/>
              </a:rPr>
              <a:t> yang paling </a:t>
            </a:r>
            <a:r>
              <a:rPr lang="en-US" sz="3000" i="1" dirty="0" err="1">
                <a:latin typeface="Calibri" panose="020F0502020204030204" pitchFamily="34" charset="0"/>
                <a:cs typeface="Calibri" panose="020F0502020204030204" pitchFamily="34" charset="0"/>
              </a:rPr>
              <a:t>berat</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cobaannya</a:t>
            </a:r>
            <a:r>
              <a:rPr lang="en-US" sz="3000" i="1" dirty="0">
                <a:latin typeface="Calibri" panose="020F0502020204030204" pitchFamily="34" charset="0"/>
                <a:cs typeface="Calibri" panose="020F0502020204030204" pitchFamily="34" charset="0"/>
              </a:rPr>
              <a:t> ?”. </a:t>
            </a:r>
            <a:r>
              <a:rPr lang="en-US" sz="3000" i="1" dirty="0" err="1">
                <a:latin typeface="Calibri" panose="020F0502020204030204" pitchFamily="34" charset="0"/>
                <a:cs typeface="Calibri" panose="020F0502020204030204" pitchFamily="34" charset="0"/>
              </a:rPr>
              <a:t>Rasulullah</a:t>
            </a:r>
            <a:r>
              <a:rPr lang="en-US" sz="3000" i="1" dirty="0">
                <a:latin typeface="Calibri" panose="020F0502020204030204" pitchFamily="34" charset="0"/>
                <a:cs typeface="Calibri" panose="020F0502020204030204" pitchFamily="34" charset="0"/>
              </a:rPr>
              <a:t> </a:t>
            </a:r>
            <a:r>
              <a:rPr lang="en-US" sz="3000" dirty="0">
                <a:solidFill>
                  <a:srgbClr val="FFFF00"/>
                </a:solidFill>
                <a:latin typeface="Calibri" panose="020F0502020204030204" pitchFamily="34" charset="0"/>
                <a:cs typeface="Calibri" panose="020F0502020204030204" pitchFamily="34" charset="0"/>
                <a:sym typeface="AGA Arabesque"/>
              </a:rPr>
              <a:t> </a:t>
            </a:r>
            <a:r>
              <a:rPr lang="en-US" sz="3000" i="1" dirty="0" err="1">
                <a:latin typeface="Calibri" panose="020F0502020204030204" pitchFamily="34" charset="0"/>
                <a:cs typeface="Calibri" panose="020F0502020204030204" pitchFamily="34" charset="0"/>
              </a:rPr>
              <a:t>menjawab</a:t>
            </a:r>
            <a:r>
              <a:rPr lang="en-US" sz="3000" i="1" dirty="0">
                <a:latin typeface="Calibri" panose="020F0502020204030204" pitchFamily="34" charset="0"/>
                <a:cs typeface="Calibri" panose="020F0502020204030204" pitchFamily="34" charset="0"/>
              </a:rPr>
              <a:t> : “Para Nabi </a:t>
            </a:r>
            <a:r>
              <a:rPr lang="en-US" sz="3000" i="1" dirty="0" err="1">
                <a:latin typeface="Calibri" panose="020F0502020204030204" pitchFamily="34" charset="0"/>
                <a:cs typeface="Calibri" panose="020F0502020204030204" pitchFamily="34" charset="0"/>
              </a:rPr>
              <a:t>lalu</a:t>
            </a:r>
            <a:r>
              <a:rPr lang="en-US" sz="3000" i="1" dirty="0">
                <a:latin typeface="Calibri" panose="020F0502020204030204" pitchFamily="34" charset="0"/>
                <a:cs typeface="Calibri" panose="020F0502020204030204" pitchFamily="34" charset="0"/>
              </a:rPr>
              <a:t> orang-orang </a:t>
            </a:r>
            <a:r>
              <a:rPr lang="en-US" sz="3000" i="1" dirty="0" err="1">
                <a:latin typeface="Calibri" panose="020F0502020204030204" pitchFamily="34" charset="0"/>
                <a:cs typeface="Calibri" panose="020F0502020204030204" pitchFamily="34" charset="0"/>
              </a:rPr>
              <a:t>shalih</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lalu</a:t>
            </a:r>
            <a:r>
              <a:rPr lang="en-US" sz="3000" i="1" dirty="0">
                <a:latin typeface="Calibri" panose="020F0502020204030204" pitchFamily="34" charset="0"/>
                <a:cs typeface="Calibri" panose="020F0502020204030204" pitchFamily="34" charset="0"/>
              </a:rPr>
              <a:t> orang-orang yang </a:t>
            </a:r>
            <a:r>
              <a:rPr lang="en-US" sz="3000" i="1" dirty="0" err="1">
                <a:latin typeface="Calibri" panose="020F0502020204030204" pitchFamily="34" charset="0"/>
                <a:cs typeface="Calibri" panose="020F0502020204030204" pitchFamily="34" charset="0"/>
              </a:rPr>
              <a:t>mirip</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dengan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mereka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lalu</a:t>
            </a:r>
            <a:r>
              <a:rPr lang="en-US" sz="3000" i="1" dirty="0">
                <a:latin typeface="Calibri" panose="020F0502020204030204" pitchFamily="34" charset="0"/>
                <a:cs typeface="Calibri" panose="020F0502020204030204" pitchFamily="34" charset="0"/>
              </a:rPr>
              <a:t> yang </a:t>
            </a:r>
            <a:r>
              <a:rPr lang="en-US" sz="3000" i="1" dirty="0" err="1">
                <a:latin typeface="Calibri" panose="020F0502020204030204" pitchFamily="34" charset="0"/>
                <a:cs typeface="Calibri" panose="020F0502020204030204" pitchFamily="34" charset="0"/>
              </a:rPr>
              <a:t>mirip</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dengan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mereka</a:t>
            </a:r>
            <a:r>
              <a:rPr lang="en-US" sz="3000" i="1" dirty="0">
                <a:latin typeface="Calibri" panose="020F0502020204030204" pitchFamily="34" charset="0"/>
                <a:cs typeface="Calibri" panose="020F0502020204030204" pitchFamily="34" charset="0"/>
              </a:rPr>
              <a:t>. Dan </a:t>
            </a:r>
            <a:r>
              <a:rPr lang="en-US" sz="3000" i="1" dirty="0" err="1">
                <a:latin typeface="Calibri" panose="020F0502020204030204" pitchFamily="34" charset="0"/>
                <a:cs typeface="Calibri" panose="020F0502020204030204" pitchFamily="34" charset="0"/>
              </a:rPr>
              <a:t>seseorang</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akan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mendapatkan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ujian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sesuai</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dengan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kualitas</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Dien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nya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semakin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kuat</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ia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berpegang</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teguh</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dengan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Dien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nya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semakin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berat</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cobaan</a:t>
            </a:r>
            <a:r>
              <a:rPr lang="en-US" sz="3000" i="1" dirty="0">
                <a:latin typeface="Calibri" panose="020F0502020204030204" pitchFamily="34" charset="0"/>
                <a:cs typeface="Calibri" panose="020F0502020204030204" pitchFamily="34" charset="0"/>
              </a:rPr>
              <a:t> dan </a:t>
            </a:r>
            <a:r>
              <a:rPr lang="en-US" sz="3000" i="1" dirty="0" err="1">
                <a:latin typeface="Calibri" panose="020F0502020204030204" pitchFamily="34" charset="0"/>
                <a:cs typeface="Calibri" panose="020F0502020204030204" pitchFamily="34" charset="0"/>
              </a:rPr>
              <a:t>ujian</a:t>
            </a:r>
            <a:r>
              <a:rPr lang="en-US" sz="3000" i="1" dirty="0">
                <a:latin typeface="Calibri" panose="020F0502020204030204" pitchFamily="34" charset="0"/>
                <a:cs typeface="Calibri" panose="020F0502020204030204" pitchFamily="34" charset="0"/>
              </a:rPr>
              <a:t> yang </a:t>
            </a:r>
            <a:r>
              <a:rPr lang="en-US" sz="3000" i="1" dirty="0" err="1">
                <a:latin typeface="Calibri" panose="020F0502020204030204" pitchFamily="34" charset="0"/>
                <a:cs typeface="Calibri" panose="020F0502020204030204" pitchFamily="34" charset="0"/>
              </a:rPr>
              <a:t>diterimanya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Sedangkan</a:t>
            </a:r>
            <a:r>
              <a:rPr lang="en-US" sz="3000" i="1" dirty="0">
                <a:latin typeface="Calibri" panose="020F0502020204030204" pitchFamily="34" charset="0"/>
                <a:cs typeface="Calibri" panose="020F0502020204030204" pitchFamily="34" charset="0"/>
              </a:rPr>
              <a:t> yang </a:t>
            </a:r>
            <a:r>
              <a:rPr lang="en-US" sz="3000" i="1" dirty="0" err="1">
                <a:latin typeface="Calibri" panose="020F0502020204030204" pitchFamily="34" charset="0"/>
                <a:cs typeface="Calibri" panose="020F0502020204030204" pitchFamily="34" charset="0"/>
              </a:rPr>
              <a:t>Dien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nya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biasa-biasa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saja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maka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ia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diuji</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sebatas</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kualitas</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Dien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nya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itu</a:t>
            </a:r>
            <a:r>
              <a:rPr lang="en-US" sz="3000" i="1" dirty="0">
                <a:latin typeface="Calibri" panose="020F0502020204030204" pitchFamily="34" charset="0"/>
                <a:cs typeface="Calibri" panose="020F0502020204030204" pitchFamily="34" charset="0"/>
              </a:rPr>
              <a:t>.  Dan </a:t>
            </a:r>
            <a:r>
              <a:rPr lang="en-US" sz="3000" i="1" dirty="0" err="1">
                <a:latin typeface="Calibri" panose="020F0502020204030204" pitchFamily="34" charset="0"/>
                <a:cs typeface="Calibri" panose="020F0502020204030204" pitchFamily="34" charset="0"/>
              </a:rPr>
              <a:t>ujian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itu</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akan</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terus</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menimpa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seorang</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hamba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sampai</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ia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berjalan</a:t>
            </a:r>
            <a:r>
              <a:rPr lang="en-US" sz="3000" i="1" dirty="0">
                <a:latin typeface="Calibri" panose="020F0502020204030204" pitchFamily="34" charset="0"/>
                <a:cs typeface="Calibri" panose="020F0502020204030204" pitchFamily="34" charset="0"/>
              </a:rPr>
              <a:t> di </a:t>
            </a:r>
            <a:r>
              <a:rPr lang="en-US" sz="3000" i="1" dirty="0" err="1">
                <a:latin typeface="Calibri" panose="020F0502020204030204" pitchFamily="34" charset="0"/>
                <a:cs typeface="Calibri" panose="020F0502020204030204" pitchFamily="34" charset="0"/>
              </a:rPr>
              <a:t>atas</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bumi</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tanpa</a:t>
            </a:r>
            <a:r>
              <a:rPr lang="en-US" sz="3000" i="1" dirty="0">
                <a:latin typeface="Calibri" panose="020F0502020204030204" pitchFamily="34" charset="0"/>
                <a:cs typeface="Calibri" panose="020F0502020204030204" pitchFamily="34" charset="0"/>
              </a:rPr>
              <a:t> </a:t>
            </a:r>
            <a:r>
              <a:rPr lang="en-US" sz="3000" i="1" dirty="0" err="1">
                <a:latin typeface="Calibri" panose="020F0502020204030204" pitchFamily="34" charset="0"/>
                <a:cs typeface="Calibri" panose="020F0502020204030204" pitchFamily="34" charset="0"/>
              </a:rPr>
              <a:t>dosa</a:t>
            </a:r>
            <a:r>
              <a:rPr lang="en-US" sz="3000" i="1" dirty="0">
                <a:latin typeface="Calibri" panose="020F0502020204030204" pitchFamily="34" charset="0"/>
                <a:cs typeface="Calibri" panose="020F0502020204030204" pitchFamily="34" charset="0"/>
              </a:rPr>
              <a:t>”</a:t>
            </a:r>
            <a:r>
              <a:rPr lang="en-US" sz="3000" dirty="0">
                <a:latin typeface="Calibri" panose="020F0502020204030204" pitchFamily="34" charset="0"/>
                <a:cs typeface="Calibri" panose="020F0502020204030204" pitchFamily="34" charset="0"/>
              </a:rPr>
              <a:t>.  </a:t>
            </a:r>
            <a:r>
              <a:rPr lang="en-US" sz="2400" b="1" dirty="0">
                <a:solidFill>
                  <a:srgbClr val="00FFFF"/>
                </a:solidFill>
                <a:latin typeface="Calibri" panose="020F0502020204030204" pitchFamily="34" charset="0"/>
                <a:cs typeface="Calibri" panose="020F0502020204030204" pitchFamily="34" charset="0"/>
              </a:rPr>
              <a:t>(HR </a:t>
            </a:r>
            <a:r>
              <a:rPr lang="en-US" sz="2400" b="1" dirty="0" err="1">
                <a:solidFill>
                  <a:srgbClr val="00FFFF"/>
                </a:solidFill>
                <a:latin typeface="Calibri" panose="020F0502020204030204" pitchFamily="34" charset="0"/>
                <a:cs typeface="Calibri" panose="020F0502020204030204" pitchFamily="34" charset="0"/>
              </a:rPr>
              <a:t>Tirmidzi</a:t>
            </a:r>
            <a:r>
              <a:rPr lang="en-US" sz="2400" b="1" dirty="0">
                <a:solidFill>
                  <a:srgbClr val="00FFFF"/>
                </a:solidFill>
                <a:latin typeface="Calibri" panose="020F0502020204030204" pitchFamily="34" charset="0"/>
                <a:cs typeface="Calibri" panose="020F0502020204030204" pitchFamily="34" charset="0"/>
              </a:rPr>
              <a:t> </a:t>
            </a:r>
            <a:r>
              <a:rPr lang="en-US" sz="2400" b="1" dirty="0" err="1">
                <a:solidFill>
                  <a:srgbClr val="00FFFF"/>
                </a:solidFill>
                <a:latin typeface="Calibri" panose="020F0502020204030204" pitchFamily="34" charset="0"/>
                <a:cs typeface="Calibri" panose="020F0502020204030204" pitchFamily="34" charset="0"/>
              </a:rPr>
              <a:t>dengan</a:t>
            </a:r>
            <a:r>
              <a:rPr lang="en-US" sz="2400" b="1" dirty="0">
                <a:solidFill>
                  <a:srgbClr val="00FFFF"/>
                </a:solidFill>
                <a:latin typeface="Calibri" panose="020F0502020204030204" pitchFamily="34" charset="0"/>
                <a:cs typeface="Calibri" panose="020F0502020204030204" pitchFamily="34" charset="0"/>
              </a:rPr>
              <a:t> </a:t>
            </a:r>
            <a:r>
              <a:rPr lang="en-US" sz="2400" b="1" dirty="0" err="1">
                <a:solidFill>
                  <a:srgbClr val="00FFFF"/>
                </a:solidFill>
                <a:latin typeface="Calibri" panose="020F0502020204030204" pitchFamily="34" charset="0"/>
                <a:cs typeface="Calibri" panose="020F0502020204030204" pitchFamily="34" charset="0"/>
              </a:rPr>
              <a:t>derajat</a:t>
            </a:r>
            <a:r>
              <a:rPr lang="en-US" sz="2400" b="1" dirty="0">
                <a:solidFill>
                  <a:srgbClr val="00FFFF"/>
                </a:solidFill>
                <a:latin typeface="Calibri" panose="020F0502020204030204" pitchFamily="34" charset="0"/>
                <a:cs typeface="Calibri" panose="020F0502020204030204" pitchFamily="34" charset="0"/>
              </a:rPr>
              <a:t> Hasan </a:t>
            </a:r>
            <a:r>
              <a:rPr lang="en-US" sz="2400" b="1" dirty="0" err="1">
                <a:solidFill>
                  <a:srgbClr val="00FFFF"/>
                </a:solidFill>
                <a:latin typeface="Calibri" panose="020F0502020204030204" pitchFamily="34" charset="0"/>
                <a:cs typeface="Calibri" panose="020F0502020204030204" pitchFamily="34" charset="0"/>
              </a:rPr>
              <a:t>Shahih</a:t>
            </a:r>
            <a:r>
              <a:rPr lang="en-US" sz="2400" b="1" dirty="0">
                <a:solidFill>
                  <a:srgbClr val="00FFFF"/>
                </a:solidFill>
                <a:latin typeface="Calibri" panose="020F0502020204030204" pitchFamily="34" charset="0"/>
                <a:cs typeface="Calibri" panose="020F0502020204030204" pitchFamily="34" charset="0"/>
              </a:rPr>
              <a:t>, Al Hakim </a:t>
            </a:r>
            <a:r>
              <a:rPr lang="en-US" sz="2400" b="1" dirty="0" err="1">
                <a:solidFill>
                  <a:srgbClr val="00FFFF"/>
                </a:solidFill>
                <a:latin typeface="Calibri" panose="020F0502020204030204" pitchFamily="34" charset="0"/>
                <a:cs typeface="Calibri" panose="020F0502020204030204" pitchFamily="34" charset="0"/>
              </a:rPr>
              <a:t>dalam</a:t>
            </a:r>
            <a:r>
              <a:rPr lang="en-US" sz="2400" b="1" dirty="0">
                <a:solidFill>
                  <a:srgbClr val="00FFFF"/>
                </a:solidFill>
                <a:latin typeface="Calibri" panose="020F0502020204030204" pitchFamily="34" charset="0"/>
                <a:cs typeface="Calibri" panose="020F0502020204030204" pitchFamily="34" charset="0"/>
              </a:rPr>
              <a:t> Al </a:t>
            </a:r>
            <a:r>
              <a:rPr lang="en-US" sz="2400" b="1" dirty="0" err="1">
                <a:solidFill>
                  <a:srgbClr val="00FFFF"/>
                </a:solidFill>
                <a:latin typeface="Calibri" panose="020F0502020204030204" pitchFamily="34" charset="0"/>
                <a:cs typeface="Calibri" panose="020F0502020204030204" pitchFamily="34" charset="0"/>
              </a:rPr>
              <a:t>Mustadrak</a:t>
            </a:r>
            <a:r>
              <a:rPr lang="en-US" sz="2400" b="1" dirty="0">
                <a:solidFill>
                  <a:srgbClr val="00FFFF"/>
                </a:solidFill>
                <a:latin typeface="Calibri" panose="020F0502020204030204" pitchFamily="34" charset="0"/>
                <a:cs typeface="Calibri" panose="020F0502020204030204" pitchFamily="34" charset="0"/>
              </a:rPr>
              <a:t> dan </a:t>
            </a:r>
            <a:r>
              <a:rPr lang="en-US" sz="2400" b="1" dirty="0" err="1">
                <a:solidFill>
                  <a:srgbClr val="00FFFF"/>
                </a:solidFill>
                <a:latin typeface="Calibri" panose="020F0502020204030204" pitchFamily="34" charset="0"/>
                <a:cs typeface="Calibri" panose="020F0502020204030204" pitchFamily="34" charset="0"/>
              </a:rPr>
              <a:t>Ibnu</a:t>
            </a:r>
            <a:r>
              <a:rPr lang="en-US" sz="2400" b="1" dirty="0">
                <a:solidFill>
                  <a:srgbClr val="00FFFF"/>
                </a:solidFill>
                <a:latin typeface="Calibri" panose="020F0502020204030204" pitchFamily="34" charset="0"/>
                <a:cs typeface="Calibri" panose="020F0502020204030204" pitchFamily="34" charset="0"/>
              </a:rPr>
              <a:t> </a:t>
            </a:r>
            <a:r>
              <a:rPr lang="en-US" sz="2400" b="1" dirty="0" err="1">
                <a:solidFill>
                  <a:srgbClr val="00FFFF"/>
                </a:solidFill>
                <a:latin typeface="Calibri" panose="020F0502020204030204" pitchFamily="34" charset="0"/>
                <a:cs typeface="Calibri" panose="020F0502020204030204" pitchFamily="34" charset="0"/>
              </a:rPr>
              <a:t>Hibban</a:t>
            </a:r>
            <a:r>
              <a:rPr lang="en-US" sz="2400" b="1" dirty="0">
                <a:solidFill>
                  <a:srgbClr val="00FFFF"/>
                </a:solidFill>
                <a:latin typeface="Calibri" panose="020F0502020204030204" pitchFamily="34" charset="0"/>
                <a:cs typeface="Calibri" panose="020F0502020204030204" pitchFamily="34" charset="0"/>
              </a:rPr>
              <a:t> </a:t>
            </a:r>
            <a:r>
              <a:rPr lang="en-US" sz="2400" b="1" dirty="0" err="1">
                <a:solidFill>
                  <a:srgbClr val="00FFFF"/>
                </a:solidFill>
                <a:latin typeface="Calibri" panose="020F0502020204030204" pitchFamily="34" charset="0"/>
                <a:cs typeface="Calibri" panose="020F0502020204030204" pitchFamily="34" charset="0"/>
              </a:rPr>
              <a:t>dalam</a:t>
            </a:r>
            <a:r>
              <a:rPr lang="en-US" sz="2400" b="1" dirty="0">
                <a:solidFill>
                  <a:srgbClr val="00FFFF"/>
                </a:solidFill>
                <a:latin typeface="Calibri" panose="020F0502020204030204" pitchFamily="34" charset="0"/>
                <a:cs typeface="Calibri" panose="020F0502020204030204" pitchFamily="34" charset="0"/>
              </a:rPr>
              <a:t> </a:t>
            </a:r>
            <a:r>
              <a:rPr lang="en-US" sz="2400" b="1" dirty="0" err="1">
                <a:solidFill>
                  <a:srgbClr val="00FFFF"/>
                </a:solidFill>
                <a:latin typeface="Calibri" panose="020F0502020204030204" pitchFamily="34" charset="0"/>
                <a:cs typeface="Calibri" panose="020F0502020204030204" pitchFamily="34" charset="0"/>
              </a:rPr>
              <a:t>Shahih</a:t>
            </a:r>
            <a:r>
              <a:rPr lang="en-US" sz="2400" b="1" dirty="0">
                <a:solidFill>
                  <a:srgbClr val="00FFFF"/>
                </a:solidFill>
                <a:latin typeface="Calibri" panose="020F0502020204030204" pitchFamily="34" charset="0"/>
                <a:cs typeface="Calibri" panose="020F0502020204030204" pitchFamily="34" charset="0"/>
              </a:rPr>
              <a:t> </a:t>
            </a:r>
            <a:r>
              <a:rPr lang="en-US" sz="2400" b="1" dirty="0" err="1">
                <a:solidFill>
                  <a:srgbClr val="00FFFF"/>
                </a:solidFill>
                <a:latin typeface="Calibri" panose="020F0502020204030204" pitchFamily="34" charset="0"/>
                <a:cs typeface="Calibri" panose="020F0502020204030204" pitchFamily="34" charset="0"/>
              </a:rPr>
              <a:t>Ibnu</a:t>
            </a:r>
            <a:r>
              <a:rPr lang="en-US" sz="2400" b="1" dirty="0">
                <a:solidFill>
                  <a:srgbClr val="00FFFF"/>
                </a:solidFill>
                <a:latin typeface="Calibri" panose="020F0502020204030204" pitchFamily="34" charset="0"/>
                <a:cs typeface="Calibri" panose="020F0502020204030204" pitchFamily="34" charset="0"/>
              </a:rPr>
              <a:t> </a:t>
            </a:r>
            <a:r>
              <a:rPr lang="en-US" sz="2400" b="1" dirty="0" err="1">
                <a:solidFill>
                  <a:srgbClr val="00FFFF"/>
                </a:solidFill>
                <a:latin typeface="Calibri" panose="020F0502020204030204" pitchFamily="34" charset="0"/>
                <a:cs typeface="Calibri" panose="020F0502020204030204" pitchFamily="34" charset="0"/>
              </a:rPr>
              <a:t>Hibban</a:t>
            </a:r>
            <a:r>
              <a:rPr lang="en-US" sz="2400" b="1" dirty="0">
                <a:solidFill>
                  <a:srgbClr val="00FFFF"/>
                </a:solidFill>
                <a:latin typeface="Calibri" panose="020F0502020204030204" pitchFamily="34" charset="0"/>
                <a:cs typeface="Calibri" panose="020F0502020204030204" pitchFamily="34" charset="0"/>
              </a:rPr>
              <a:t>)</a:t>
            </a:r>
            <a:endParaRPr lang="en-US" sz="2400" dirty="0">
              <a:solidFill>
                <a:srgbClr val="00FFFF"/>
              </a:solidFill>
              <a:latin typeface="Calibri" panose="020F0502020204030204" pitchFamily="34" charset="0"/>
              <a:cs typeface="Calibri" panose="020F0502020204030204" pitchFamily="34" charset="0"/>
            </a:endParaRPr>
          </a:p>
          <a:p>
            <a:pPr algn="just"/>
            <a:r>
              <a:rPr lang="en-US" sz="3000" i="1" dirty="0">
                <a:latin typeface="Calibri" panose="020F0502020204030204" pitchFamily="34" charset="0"/>
                <a:cs typeface="Calibri" panose="020F0502020204030204" pitchFamily="34" charset="0"/>
              </a:rPr>
              <a:t>. </a:t>
            </a:r>
            <a:endParaRPr lang="en-US" sz="3000" dirty="0">
              <a:latin typeface="Calibri" panose="020F0502020204030204" pitchFamily="34" charset="0"/>
              <a:cs typeface="Calibri" panose="020F0502020204030204" pitchFamily="34" charset="0"/>
            </a:endParaRPr>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67118161"/>
              </p:ext>
            </p:extLst>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504885"/>
            <a:ext cx="8839200" cy="4524315"/>
          </a:xfrm>
          <a:prstGeom prst="rect">
            <a:avLst/>
          </a:prstGeom>
        </p:spPr>
        <p:txBody>
          <a:bodyPr wrap="square">
            <a:spAutoFit/>
          </a:bodyPr>
          <a:lstStyle/>
          <a:p>
            <a:pPr algn="ctr"/>
            <a:r>
              <a:rPr lang="en-ID" sz="3600" dirty="0" err="1">
                <a:latin typeface="Calibri" panose="020F0502020204030204" pitchFamily="34" charset="0"/>
                <a:cs typeface="Calibri" panose="020F0502020204030204" pitchFamily="34" charset="0"/>
              </a:rPr>
              <a:t>Rasulullah</a:t>
            </a:r>
            <a:r>
              <a:rPr lang="en-ID" sz="3600" dirty="0">
                <a:latin typeface="Calibri" panose="020F0502020204030204" pitchFamily="34" charset="0"/>
                <a:cs typeface="Calibri" panose="020F0502020204030204" pitchFamily="34" charset="0"/>
              </a:rPr>
              <a:t> </a:t>
            </a:r>
            <a:r>
              <a:rPr lang="en-ID" sz="3600" dirty="0" err="1">
                <a:latin typeface="Calibri" panose="020F0502020204030204" pitchFamily="34" charset="0"/>
                <a:cs typeface="Calibri" panose="020F0502020204030204" pitchFamily="34" charset="0"/>
              </a:rPr>
              <a:t>Shallallahu</a:t>
            </a:r>
            <a:r>
              <a:rPr lang="en-ID" sz="3600" dirty="0">
                <a:latin typeface="Calibri" panose="020F0502020204030204" pitchFamily="34" charset="0"/>
                <a:cs typeface="Calibri" panose="020F0502020204030204" pitchFamily="34" charset="0"/>
              </a:rPr>
              <a:t> ‘</a:t>
            </a:r>
            <a:r>
              <a:rPr lang="en-ID" sz="3600" dirty="0" err="1">
                <a:latin typeface="Calibri" panose="020F0502020204030204" pitchFamily="34" charset="0"/>
                <a:cs typeface="Calibri" panose="020F0502020204030204" pitchFamily="34" charset="0"/>
              </a:rPr>
              <a:t>Alaihi</a:t>
            </a:r>
            <a:r>
              <a:rPr lang="en-ID" sz="3600" dirty="0">
                <a:latin typeface="Calibri" panose="020F0502020204030204" pitchFamily="34" charset="0"/>
                <a:cs typeface="Calibri" panose="020F0502020204030204" pitchFamily="34" charset="0"/>
              </a:rPr>
              <a:t> </a:t>
            </a:r>
            <a:r>
              <a:rPr lang="en-ID" sz="3600" dirty="0" err="1">
                <a:latin typeface="Calibri" panose="020F0502020204030204" pitchFamily="34" charset="0"/>
                <a:cs typeface="Calibri" panose="020F0502020204030204" pitchFamily="34" charset="0"/>
              </a:rPr>
              <a:t>Wasallam</a:t>
            </a:r>
            <a:r>
              <a:rPr lang="en-ID" sz="3600" dirty="0">
                <a:latin typeface="Calibri" panose="020F0502020204030204" pitchFamily="34" charset="0"/>
                <a:cs typeface="Calibri" panose="020F0502020204030204" pitchFamily="34" charset="0"/>
              </a:rPr>
              <a:t> </a:t>
            </a:r>
            <a:r>
              <a:rPr lang="en-ID" sz="3600" dirty="0" err="1">
                <a:latin typeface="Calibri" panose="020F0502020204030204" pitchFamily="34" charset="0"/>
                <a:cs typeface="Calibri" panose="020F0502020204030204" pitchFamily="34" charset="0"/>
              </a:rPr>
              <a:t>bersabda</a:t>
            </a:r>
            <a:r>
              <a:rPr lang="en-ID" sz="3600" dirty="0">
                <a:latin typeface="Calibri" panose="020F0502020204030204" pitchFamily="34" charset="0"/>
                <a:cs typeface="Calibri" panose="020F0502020204030204" pitchFamily="34" charset="0"/>
              </a:rPr>
              <a:t>, </a:t>
            </a:r>
          </a:p>
          <a:p>
            <a:pPr algn="ctr"/>
            <a:r>
              <a:rPr lang="en-ID" sz="3600" i="1" dirty="0">
                <a:latin typeface="Calibri" panose="020F0502020204030204" pitchFamily="34" charset="0"/>
                <a:cs typeface="Calibri" panose="020F0502020204030204" pitchFamily="34" charset="0"/>
              </a:rPr>
              <a:t>“</a:t>
            </a:r>
            <a:r>
              <a:rPr lang="en-ID" sz="3600" i="1" dirty="0" err="1">
                <a:latin typeface="Calibri" panose="020F0502020204030204" pitchFamily="34" charset="0"/>
                <a:cs typeface="Calibri" panose="020F0502020204030204" pitchFamily="34" charset="0"/>
              </a:rPr>
              <a:t>Tiada</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seorang</a:t>
            </a:r>
            <a:r>
              <a:rPr lang="en-ID" sz="3600" i="1" dirty="0">
                <a:latin typeface="Calibri" panose="020F0502020204030204" pitchFamily="34" charset="0"/>
                <a:cs typeface="Calibri" panose="020F0502020204030204" pitchFamily="34" charset="0"/>
              </a:rPr>
              <a:t> Mu’min yang </a:t>
            </a:r>
            <a:r>
              <a:rPr lang="en-ID" sz="3600" i="1" dirty="0" err="1">
                <a:latin typeface="Calibri" panose="020F0502020204030204" pitchFamily="34" charset="0"/>
                <a:cs typeface="Calibri" panose="020F0502020204030204" pitchFamily="34" charset="0"/>
              </a:rPr>
              <a:t>menderita</a:t>
            </a:r>
            <a:r>
              <a:rPr lang="en-ID" sz="3600" i="1" dirty="0">
                <a:latin typeface="Calibri" panose="020F0502020204030204" pitchFamily="34" charset="0"/>
                <a:cs typeface="Calibri" panose="020F0502020204030204" pitchFamily="34" charset="0"/>
              </a:rPr>
              <a:t> rasa </a:t>
            </a:r>
            <a:r>
              <a:rPr lang="en-ID" sz="3600" i="1" dirty="0" err="1">
                <a:latin typeface="Calibri" panose="020F0502020204030204" pitchFamily="34" charset="0"/>
                <a:cs typeface="Calibri" panose="020F0502020204030204" pitchFamily="34" charset="0"/>
              </a:rPr>
              <a:t>sakit</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kelelahan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kepayahan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diserang</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penyakit</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atau</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kesedihan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kesusahan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sampai</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duri</a:t>
            </a:r>
            <a:r>
              <a:rPr lang="en-ID" sz="3600" i="1" dirty="0">
                <a:latin typeface="Calibri" panose="020F0502020204030204" pitchFamily="34" charset="0"/>
                <a:cs typeface="Calibri" panose="020F0502020204030204" pitchFamily="34" charset="0"/>
              </a:rPr>
              <a:t> yang </a:t>
            </a:r>
            <a:r>
              <a:rPr lang="en-ID" sz="3600" i="1" dirty="0" err="1">
                <a:latin typeface="Calibri" panose="020F0502020204030204" pitchFamily="34" charset="0"/>
                <a:cs typeface="Calibri" panose="020F0502020204030204" pitchFamily="34" charset="0"/>
              </a:rPr>
              <a:t>menusuk</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tubuhnya</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kecuali</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dengan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itu</a:t>
            </a:r>
            <a:r>
              <a:rPr lang="en-ID" sz="3600" i="1" dirty="0">
                <a:latin typeface="Calibri" panose="020F0502020204030204" pitchFamily="34" charset="0"/>
                <a:cs typeface="Calibri" panose="020F0502020204030204" pitchFamily="34" charset="0"/>
              </a:rPr>
              <a:t> Allah </a:t>
            </a:r>
            <a:r>
              <a:rPr lang="en-ID" sz="3600" i="1" dirty="0" err="1">
                <a:latin typeface="Calibri" panose="020F0502020204030204" pitchFamily="34" charset="0"/>
                <a:cs typeface="Calibri" panose="020F0502020204030204" pitchFamily="34" charset="0"/>
              </a:rPr>
              <a:t>akan</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menghapus</a:t>
            </a:r>
            <a:r>
              <a:rPr lang="en-ID" sz="3600" i="1" dirty="0">
                <a:latin typeface="Calibri" panose="020F0502020204030204" pitchFamily="34" charset="0"/>
                <a:cs typeface="Calibri" panose="020F0502020204030204" pitchFamily="34" charset="0"/>
              </a:rPr>
              <a:t> </a:t>
            </a:r>
            <a:r>
              <a:rPr lang="en-ID" sz="3600" i="1" dirty="0" err="1">
                <a:latin typeface="Calibri" panose="020F0502020204030204" pitchFamily="34" charset="0"/>
                <a:cs typeface="Calibri" panose="020F0502020204030204" pitchFamily="34" charset="0"/>
              </a:rPr>
              <a:t>dosa-dosanya</a:t>
            </a:r>
            <a:r>
              <a:rPr lang="en-ID" sz="3600" i="1" dirty="0">
                <a:latin typeface="Calibri" panose="020F0502020204030204" pitchFamily="34" charset="0"/>
                <a:cs typeface="Calibri" panose="020F0502020204030204" pitchFamily="34" charset="0"/>
              </a:rPr>
              <a:t>.”</a:t>
            </a:r>
            <a:r>
              <a:rPr lang="en-ID" sz="3600" dirty="0">
                <a:latin typeface="Calibri" panose="020F0502020204030204" pitchFamily="34" charset="0"/>
                <a:cs typeface="Calibri" panose="020F0502020204030204" pitchFamily="34" charset="0"/>
              </a:rPr>
              <a:t> </a:t>
            </a:r>
          </a:p>
          <a:p>
            <a:pPr algn="ctr"/>
            <a:r>
              <a:rPr lang="en-ID" sz="3600" b="1" dirty="0">
                <a:solidFill>
                  <a:srgbClr val="00FFFF"/>
                </a:solidFill>
                <a:latin typeface="Calibri" panose="020F0502020204030204" pitchFamily="34" charset="0"/>
                <a:cs typeface="Calibri" panose="020F0502020204030204" pitchFamily="34" charset="0"/>
              </a:rPr>
              <a:t>(HR. Bukhari).</a:t>
            </a:r>
            <a:endParaRPr lang="en-US" sz="3200" b="1" dirty="0">
              <a:solidFill>
                <a:srgbClr val="00FFFF"/>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873629447"/>
      </p:ext>
    </p:extLst>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0"/>
            <a:ext cx="8839200" cy="6986528"/>
          </a:xfrm>
          <a:prstGeom prst="rect">
            <a:avLst/>
          </a:prstGeom>
        </p:spPr>
        <p:txBody>
          <a:bodyPr wrap="square">
            <a:spAutoFit/>
          </a:bodyPr>
          <a:lstStyle/>
          <a:p>
            <a:pPr algn="ctr"/>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Shallallahu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Alaihi</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Wasallam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bersabda</a:t>
            </a:r>
            <a:r>
              <a:rPr lang="en-ID" sz="3200" dirty="0">
                <a:latin typeface="Calibri" panose="020F0502020204030204" pitchFamily="34" charset="0"/>
                <a:cs typeface="Calibri" panose="020F0502020204030204" pitchFamily="34" charset="0"/>
              </a:rPr>
              <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Apabila</a:t>
            </a:r>
            <a:r>
              <a:rPr lang="en-ID" sz="3200" i="1" dirty="0">
                <a:latin typeface="Calibri" panose="020F0502020204030204" pitchFamily="34" charset="0"/>
                <a:cs typeface="Calibri" panose="020F0502020204030204" pitchFamily="34" charset="0"/>
              </a:rPr>
              <a:t> salah </a:t>
            </a:r>
            <a:r>
              <a:rPr lang="en-ID" sz="3200" i="1" dirty="0" err="1">
                <a:latin typeface="Calibri" panose="020F0502020204030204" pitchFamily="34" charset="0"/>
                <a:cs typeface="Calibri" panose="020F0502020204030204" pitchFamily="34" charset="0"/>
              </a:rPr>
              <a:t>seorang</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hamba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sakit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atau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bepergian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safar</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maka</a:t>
            </a:r>
            <a:r>
              <a:rPr lang="en-ID" sz="3200" i="1" dirty="0">
                <a:latin typeface="Calibri" panose="020F0502020204030204" pitchFamily="34" charset="0"/>
                <a:cs typeface="Calibri" panose="020F0502020204030204" pitchFamily="34" charset="0"/>
              </a:rPr>
              <a:t> Allah </a:t>
            </a:r>
            <a:r>
              <a:rPr lang="en-ID" sz="3200" i="1" dirty="0" err="1">
                <a:latin typeface="Calibri" panose="020F0502020204030204" pitchFamily="34" charset="0"/>
                <a:cs typeface="Calibri" panose="020F0502020204030204" pitchFamily="34" charset="0"/>
              </a:rPr>
              <a:t>mancatat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pahalanya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seperti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pahala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amal</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dikerjakannya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sewaktu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ia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tidak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bepergian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atau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sehat</a:t>
            </a:r>
            <a:r>
              <a:rPr lang="en-ID" sz="3200" i="1" dirty="0">
                <a:latin typeface="Calibri" panose="020F0502020204030204" pitchFamily="34" charset="0"/>
                <a:cs typeface="Calibri" panose="020F0502020204030204" pitchFamily="34" charset="0"/>
              </a:rPr>
              <a:t>.” </a:t>
            </a:r>
          </a:p>
          <a:p>
            <a:pPr algn="ctr"/>
            <a:r>
              <a:rPr lang="en-ID" sz="3200" b="1" dirty="0">
                <a:solidFill>
                  <a:srgbClr val="00FFFF"/>
                </a:solidFill>
                <a:latin typeface="Calibri" panose="020F0502020204030204" pitchFamily="34" charset="0"/>
                <a:cs typeface="Calibri" panose="020F0502020204030204" pitchFamily="34" charset="0"/>
              </a:rPr>
              <a:t>(HR. Bukhari).</a:t>
            </a:r>
          </a:p>
          <a:p>
            <a:pPr algn="ctr"/>
            <a:endParaRPr lang="en-ID" sz="3200" b="1" dirty="0">
              <a:solidFill>
                <a:srgbClr val="00FFFF"/>
              </a:solidFill>
              <a:latin typeface="Calibri" panose="020F0502020204030204" pitchFamily="34" charset="0"/>
              <a:cs typeface="Calibri" panose="020F0502020204030204" pitchFamily="34" charset="0"/>
            </a:endParaRPr>
          </a:p>
          <a:p>
            <a:pPr algn="ctr"/>
            <a:r>
              <a:rPr lang="en-ID" sz="3200" dirty="0">
                <a:latin typeface="Calibri" panose="020F0502020204030204" pitchFamily="34" charset="0"/>
                <a:cs typeface="Calibri" panose="020F0502020204030204" pitchFamily="34" charset="0"/>
              </a:rPr>
              <a:t>Di </a:t>
            </a:r>
            <a:r>
              <a:rPr lang="en-ID" sz="3200" dirty="0" err="1">
                <a:latin typeface="Calibri" panose="020F0502020204030204" pitchFamily="34" charset="0"/>
                <a:cs typeface="Calibri" panose="020F0502020204030204" pitchFamily="34" charset="0"/>
              </a:rPr>
              <a:t>dalam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hadis</a:t>
            </a:r>
            <a:r>
              <a:rPr lang="en-ID" sz="3200" dirty="0">
                <a:latin typeface="Calibri" panose="020F0502020204030204" pitchFamily="34" charset="0"/>
                <a:cs typeface="Calibri" panose="020F0502020204030204" pitchFamily="34" charset="0"/>
              </a:rPr>
              <a:t> lain, </a:t>
            </a:r>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Shallallahu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Alaihi</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Wasallam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bersabda</a:t>
            </a:r>
            <a:r>
              <a:rPr lang="en-ID" sz="3200" dirty="0">
                <a:latin typeface="Calibri" panose="020F0502020204030204" pitchFamily="34" charset="0"/>
                <a:cs typeface="Calibri" panose="020F0502020204030204" pitchFamily="34" charset="0"/>
              </a:rPr>
              <a:t>,</a:t>
            </a:r>
          </a:p>
          <a:p>
            <a:pPr algn="ctr"/>
            <a:r>
              <a:rPr lang="en-ID" sz="3200" dirty="0">
                <a:latin typeface="Calibri" panose="020F0502020204030204" pitchFamily="34" charset="0"/>
                <a:cs typeface="Calibri" panose="020F0502020204030204" pitchFamily="34" charset="0"/>
              </a:rPr>
              <a:t> </a:t>
            </a:r>
            <a:r>
              <a:rPr lang="en-ID" sz="3200" i="1" dirty="0">
                <a:latin typeface="Calibri" panose="020F0502020204030204" pitchFamily="34" charset="0"/>
                <a:cs typeface="Calibri" panose="020F0502020204030204" pitchFamily="34" charset="0"/>
              </a:rPr>
              <a:t>“</a:t>
            </a:r>
            <a:r>
              <a:rPr lang="en-ID" sz="3200" i="1" dirty="0" err="1">
                <a:latin typeface="Calibri" panose="020F0502020204030204" pitchFamily="34" charset="0"/>
                <a:cs typeface="Calibri" panose="020F0502020204030204" pitchFamily="34" charset="0"/>
              </a:rPr>
              <a:t>Apabila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seorang</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hamba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sakit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sedang</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dia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biasa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melakukan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suatu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kebaikan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maka</a:t>
            </a:r>
            <a:r>
              <a:rPr lang="en-ID" sz="3200" i="1" dirty="0">
                <a:latin typeface="Calibri" panose="020F0502020204030204" pitchFamily="34" charset="0"/>
                <a:cs typeface="Calibri" panose="020F0502020204030204" pitchFamily="34" charset="0"/>
              </a:rPr>
              <a:t> Allah </a:t>
            </a:r>
            <a:r>
              <a:rPr lang="en-ID" sz="3200" i="1" dirty="0" err="1">
                <a:latin typeface="Calibri" panose="020F0502020204030204" pitchFamily="34" charset="0"/>
                <a:cs typeface="Calibri" panose="020F0502020204030204" pitchFamily="34" charset="0"/>
              </a:rPr>
              <a:t>berfirman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kepada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malaikat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Catatlah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bagi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hamba</a:t>
            </a:r>
            <a:r>
              <a:rPr lang="en-ID" sz="3200" i="1" dirty="0">
                <a:latin typeface="Calibri" panose="020F0502020204030204" pitchFamily="34" charset="0"/>
                <a:cs typeface="Calibri" panose="020F0502020204030204" pitchFamily="34" charset="0"/>
              </a:rPr>
              <a:t>-Ku </a:t>
            </a:r>
            <a:r>
              <a:rPr lang="en-ID" sz="3200" i="1" dirty="0" err="1">
                <a:latin typeface="Calibri" panose="020F0502020204030204" pitchFamily="34" charset="0"/>
                <a:cs typeface="Calibri" panose="020F0502020204030204" pitchFamily="34" charset="0"/>
              </a:rPr>
              <a:t>pahala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seperti</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biasa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ia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lakukan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ketika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sehat</a:t>
            </a:r>
            <a:r>
              <a:rPr lang="en-ID" sz="3200" i="1" dirty="0">
                <a:latin typeface="Calibri" panose="020F0502020204030204" pitchFamily="34" charset="0"/>
                <a:cs typeface="Calibri" panose="020F0502020204030204" pitchFamily="34" charset="0"/>
              </a:rPr>
              <a:t>.”</a:t>
            </a:r>
            <a:r>
              <a:rPr lang="en-ID" sz="3200" dirty="0">
                <a:latin typeface="Calibri" panose="020F0502020204030204" pitchFamily="34" charset="0"/>
                <a:cs typeface="Calibri" panose="020F0502020204030204" pitchFamily="34" charset="0"/>
              </a:rPr>
              <a:t> </a:t>
            </a:r>
          </a:p>
          <a:p>
            <a:pPr algn="ctr"/>
            <a:r>
              <a:rPr lang="en-ID" sz="3200" b="1" dirty="0">
                <a:solidFill>
                  <a:srgbClr val="00FFFF"/>
                </a:solidFill>
                <a:latin typeface="Calibri" panose="020F0502020204030204" pitchFamily="34" charset="0"/>
                <a:cs typeface="Calibri" panose="020F0502020204030204" pitchFamily="34" charset="0"/>
              </a:rPr>
              <a:t>(HR. Abu </a:t>
            </a:r>
            <a:r>
              <a:rPr lang="en-ID" sz="3200" b="1" dirty="0" err="1">
                <a:solidFill>
                  <a:srgbClr val="00FFFF"/>
                </a:solidFill>
                <a:latin typeface="Calibri" panose="020F0502020204030204" pitchFamily="34" charset="0"/>
                <a:cs typeface="Calibri" panose="020F0502020204030204" pitchFamily="34" charset="0"/>
              </a:rPr>
              <a:t>Hanifah</a:t>
            </a:r>
            <a:r>
              <a:rPr lang="en-ID" sz="3200" b="1" dirty="0">
                <a:solidFill>
                  <a:srgbClr val="00FFFF"/>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1916418257"/>
      </p:ext>
    </p:extLst>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29600"/>
            <a:ext cx="8839200" cy="5509200"/>
          </a:xfrm>
          <a:prstGeom prst="rect">
            <a:avLst/>
          </a:prstGeom>
        </p:spPr>
        <p:txBody>
          <a:bodyPr wrap="square">
            <a:spAutoFit/>
          </a:bodyPr>
          <a:lstStyle/>
          <a:p>
            <a:pPr algn="ctr"/>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Shallallahu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Alaihi</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Wasallam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bersabda</a:t>
            </a:r>
            <a:r>
              <a:rPr lang="en-ID" sz="3200" dirty="0">
                <a:latin typeface="Calibri" panose="020F0502020204030204" pitchFamily="34" charset="0"/>
                <a:cs typeface="Calibri" panose="020F0502020204030204" pitchFamily="34" charset="0"/>
              </a:rPr>
              <a:t>, </a:t>
            </a:r>
            <a:r>
              <a:rPr lang="en-ID" sz="3200" i="1" dirty="0">
                <a:latin typeface="Calibri" panose="020F0502020204030204" pitchFamily="34" charset="0"/>
                <a:cs typeface="Calibri" panose="020F0502020204030204" pitchFamily="34" charset="0"/>
              </a:rPr>
              <a:t>“</a:t>
            </a:r>
            <a:r>
              <a:rPr lang="en-ID" sz="3200" i="1" dirty="0" err="1">
                <a:latin typeface="Calibri" panose="020F0502020204030204" pitchFamily="34" charset="0"/>
                <a:cs typeface="Calibri" panose="020F0502020204030204" pitchFamily="34" charset="0"/>
              </a:rPr>
              <a:t>Tiada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seorang</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muslim</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tertusuk</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duri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atau</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lebih</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dari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itu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kecuali</a:t>
            </a:r>
            <a:r>
              <a:rPr lang="en-ID" sz="3200" i="1" dirty="0">
                <a:latin typeface="Calibri" panose="020F0502020204030204" pitchFamily="34" charset="0"/>
                <a:cs typeface="Calibri" panose="020F0502020204030204" pitchFamily="34" charset="0"/>
              </a:rPr>
              <a:t> Allah </a:t>
            </a:r>
            <a:r>
              <a:rPr lang="en-ID" sz="3200" i="1" dirty="0" err="1">
                <a:latin typeface="Calibri" panose="020F0502020204030204" pitchFamily="34" charset="0"/>
                <a:cs typeface="Calibri" panose="020F0502020204030204" pitchFamily="34" charset="0"/>
              </a:rPr>
              <a:t>mencatat</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baginya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kebaikan</a:t>
            </a:r>
            <a:r>
              <a:rPr lang="en-ID" sz="3200" i="1" dirty="0">
                <a:latin typeface="Calibri" panose="020F0502020204030204" pitchFamily="34" charset="0"/>
                <a:cs typeface="Calibri" panose="020F0502020204030204" pitchFamily="34" charset="0"/>
              </a:rPr>
              <a:t> dan </a:t>
            </a:r>
            <a:r>
              <a:rPr lang="en-ID" sz="3200" i="1" dirty="0" err="1">
                <a:latin typeface="Calibri" panose="020F0502020204030204" pitchFamily="34" charset="0"/>
                <a:cs typeface="Calibri" panose="020F0502020204030204" pitchFamily="34" charset="0"/>
              </a:rPr>
              <a:t>menghapus</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darinya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dosa</a:t>
            </a:r>
            <a:r>
              <a:rPr lang="en-ID" sz="3200" i="1" dirty="0">
                <a:latin typeface="Calibri" panose="020F0502020204030204" pitchFamily="34" charset="0"/>
                <a:cs typeface="Calibri" panose="020F0502020204030204" pitchFamily="34" charset="0"/>
              </a:rPr>
              <a:t>.”</a:t>
            </a:r>
            <a:r>
              <a:rPr lang="en-ID" sz="3200" dirty="0">
                <a:latin typeface="Calibri" panose="020F0502020204030204" pitchFamily="34" charset="0"/>
                <a:cs typeface="Calibri" panose="020F0502020204030204" pitchFamily="34" charset="0"/>
              </a:rPr>
              <a:t> </a:t>
            </a:r>
          </a:p>
          <a:p>
            <a:pPr algn="ctr"/>
            <a:r>
              <a:rPr lang="en-ID" sz="3200" b="1" dirty="0">
                <a:solidFill>
                  <a:srgbClr val="00FFFF"/>
                </a:solidFill>
                <a:latin typeface="Calibri" panose="020F0502020204030204" pitchFamily="34" charset="0"/>
                <a:cs typeface="Calibri" panose="020F0502020204030204" pitchFamily="34" charset="0"/>
              </a:rPr>
              <a:t>(HR. Bukhari).</a:t>
            </a:r>
          </a:p>
          <a:p>
            <a:pPr algn="ctr"/>
            <a:endParaRPr lang="en-ID" sz="3200" b="1" dirty="0">
              <a:solidFill>
                <a:srgbClr val="00FFFF"/>
              </a:solidFill>
              <a:latin typeface="Calibri" panose="020F0502020204030204" pitchFamily="34" charset="0"/>
              <a:cs typeface="Calibri" panose="020F0502020204030204" pitchFamily="34" charset="0"/>
            </a:endParaRPr>
          </a:p>
          <a:p>
            <a:pPr algn="ctr"/>
            <a:r>
              <a:rPr lang="en-ID" sz="3200" dirty="0">
                <a:latin typeface="Calibri" panose="020F0502020204030204" pitchFamily="34" charset="0"/>
                <a:cs typeface="Calibri" panose="020F0502020204030204" pitchFamily="34" charset="0"/>
              </a:rPr>
              <a:t>Di </a:t>
            </a:r>
            <a:r>
              <a:rPr lang="en-ID" sz="3200" dirty="0" err="1">
                <a:latin typeface="Calibri" panose="020F0502020204030204" pitchFamily="34" charset="0"/>
                <a:cs typeface="Calibri" panose="020F0502020204030204" pitchFamily="34" charset="0"/>
              </a:rPr>
              <a:t>dalam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hadis</a:t>
            </a:r>
            <a:r>
              <a:rPr lang="en-ID" sz="3200" dirty="0">
                <a:latin typeface="Calibri" panose="020F0502020204030204" pitchFamily="34" charset="0"/>
                <a:cs typeface="Calibri" panose="020F0502020204030204" pitchFamily="34" charset="0"/>
              </a:rPr>
              <a:t> lain yang </a:t>
            </a:r>
            <a:r>
              <a:rPr lang="en-ID" sz="3200" dirty="0" err="1">
                <a:latin typeface="Calibri" panose="020F0502020204030204" pitchFamily="34" charset="0"/>
                <a:cs typeface="Calibri" panose="020F0502020204030204" pitchFamily="34" charset="0"/>
              </a:rPr>
              <a:t>senada</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tentang</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ini</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Rasulullah</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Shallallahu</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Alaihi</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Wasallam</a:t>
            </a:r>
            <a:r>
              <a:rPr lang="en-ID" sz="3200" dirty="0">
                <a:latin typeface="Calibri" panose="020F0502020204030204" pitchFamily="34" charset="0"/>
                <a:cs typeface="Calibri" panose="020F0502020204030204" pitchFamily="34" charset="0"/>
              </a:rPr>
              <a:t> </a:t>
            </a:r>
            <a:r>
              <a:rPr lang="en-ID" sz="3200" dirty="0" err="1">
                <a:latin typeface="Calibri" panose="020F0502020204030204" pitchFamily="34" charset="0"/>
                <a:cs typeface="Calibri" panose="020F0502020204030204" pitchFamily="34" charset="0"/>
              </a:rPr>
              <a:t>bersabda</a:t>
            </a:r>
            <a:r>
              <a:rPr lang="en-ID" sz="3200"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Siapa</a:t>
            </a:r>
            <a:r>
              <a:rPr lang="en-ID" sz="3200" i="1" dirty="0">
                <a:latin typeface="Calibri" panose="020F0502020204030204" pitchFamily="34" charset="0"/>
                <a:cs typeface="Calibri" panose="020F0502020204030204" pitchFamily="34" charset="0"/>
              </a:rPr>
              <a:t> yang </a:t>
            </a:r>
            <a:r>
              <a:rPr lang="en-ID" sz="3200" i="1" dirty="0" err="1">
                <a:latin typeface="Calibri" panose="020F0502020204030204" pitchFamily="34" charset="0"/>
                <a:cs typeface="Calibri" panose="020F0502020204030204" pitchFamily="34" charset="0"/>
              </a:rPr>
              <a:t>dikehendaki</a:t>
            </a:r>
            <a:r>
              <a:rPr lang="en-ID" sz="3200" i="1" dirty="0">
                <a:latin typeface="Calibri" panose="020F0502020204030204" pitchFamily="34" charset="0"/>
                <a:cs typeface="Calibri" panose="020F0502020204030204" pitchFamily="34" charset="0"/>
              </a:rPr>
              <a:t> oleh Allah </a:t>
            </a:r>
            <a:r>
              <a:rPr lang="en-ID" sz="3200" i="1" dirty="0" err="1">
                <a:latin typeface="Calibri" panose="020F0502020204030204" pitchFamily="34" charset="0"/>
                <a:cs typeface="Calibri" panose="020F0502020204030204" pitchFamily="34" charset="0"/>
              </a:rPr>
              <a:t>kebaikan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baginya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maka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dia</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diuji</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dengan</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suatu</a:t>
            </a:r>
            <a:r>
              <a:rPr lang="en-ID" sz="3200" i="1" dirty="0">
                <a:latin typeface="Calibri" panose="020F0502020204030204" pitchFamily="34" charset="0"/>
                <a:cs typeface="Calibri" panose="020F0502020204030204" pitchFamily="34" charset="0"/>
              </a:rPr>
              <a:t> </a:t>
            </a:r>
            <a:r>
              <a:rPr lang="en-ID" sz="3200" i="1" dirty="0" err="1">
                <a:latin typeface="Calibri" panose="020F0502020204030204" pitchFamily="34" charset="0"/>
                <a:cs typeface="Calibri" panose="020F0502020204030204" pitchFamily="34" charset="0"/>
              </a:rPr>
              <a:t>musibah</a:t>
            </a:r>
            <a:r>
              <a:rPr lang="en-ID" sz="3200" i="1" dirty="0">
                <a:latin typeface="Calibri" panose="020F0502020204030204" pitchFamily="34" charset="0"/>
                <a:cs typeface="Calibri" panose="020F0502020204030204" pitchFamily="34" charset="0"/>
              </a:rPr>
              <a:t>.</a:t>
            </a:r>
            <a:r>
              <a:rPr lang="en-ID" sz="3200" dirty="0">
                <a:latin typeface="Calibri" panose="020F0502020204030204" pitchFamily="34" charset="0"/>
                <a:cs typeface="Calibri" panose="020F0502020204030204" pitchFamily="34" charset="0"/>
              </a:rPr>
              <a:t>” </a:t>
            </a:r>
          </a:p>
          <a:p>
            <a:pPr algn="ctr"/>
            <a:r>
              <a:rPr lang="en-ID" sz="3200" b="1" dirty="0">
                <a:solidFill>
                  <a:srgbClr val="00FFFF"/>
                </a:solidFill>
                <a:latin typeface="Calibri" panose="020F0502020204030204" pitchFamily="34" charset="0"/>
                <a:cs typeface="Calibri" panose="020F0502020204030204" pitchFamily="34" charset="0"/>
              </a:rPr>
              <a:t>(HR. Bukhari).</a:t>
            </a:r>
          </a:p>
        </p:txBody>
      </p:sp>
    </p:spTree>
    <p:extLst>
      <p:ext uri="{BB962C8B-B14F-4D97-AF65-F5344CB8AC3E}">
        <p14:creationId xmlns:p14="http://schemas.microsoft.com/office/powerpoint/2010/main" val="3248017157"/>
      </p:ext>
    </p:extLst>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28600"/>
            <a:ext cx="8915400" cy="6019800"/>
          </a:xfrm>
        </p:spPr>
        <p:txBody>
          <a:bodyPr>
            <a:noAutofit/>
          </a:bodyPr>
          <a:lstStyle/>
          <a:p>
            <a:pPr marL="0" indent="0" algn="ctr">
              <a:buNone/>
            </a:pPr>
            <a:r>
              <a:rPr lang="en-US" i="1" dirty="0">
                <a:effectLst/>
                <a:latin typeface="Calibri" panose="020F0502020204030204" pitchFamily="34" charset="0"/>
                <a:cs typeface="Calibri" panose="020F0502020204030204" pitchFamily="34" charset="0"/>
              </a:rPr>
              <a:t>“</a:t>
            </a:r>
            <a:r>
              <a:rPr lang="en-US" i="1" dirty="0" err="1">
                <a:effectLst/>
                <a:latin typeface="Calibri" panose="020F0502020204030204" pitchFamily="34" charset="0"/>
                <a:cs typeface="Calibri" panose="020F0502020204030204" pitchFamily="34" charset="0"/>
              </a:rPr>
              <a:t>Sesungguhnya</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telah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membeli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dari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orang-orang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mukmin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diri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harta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dengan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memberikan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surga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untuk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berperang</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pada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jalan</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lalu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mereka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membunuh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atau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terbunuh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Itu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telah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menjadi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janji</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benar</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dari</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di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dalam</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Taurat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Injil</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dan</a:t>
            </a:r>
            <a:r>
              <a:rPr lang="en-US" i="1" dirty="0">
                <a:effectLst/>
                <a:latin typeface="Calibri" panose="020F0502020204030204" pitchFamily="34" charset="0"/>
                <a:cs typeface="Calibri" panose="020F0502020204030204" pitchFamily="34" charset="0"/>
              </a:rPr>
              <a:t> Al Quran. Dan </a:t>
            </a:r>
            <a:r>
              <a:rPr lang="en-US" i="1" dirty="0" err="1">
                <a:effectLst/>
                <a:latin typeface="Calibri" panose="020F0502020204030204" pitchFamily="34" charset="0"/>
                <a:cs typeface="Calibri" panose="020F0502020204030204" pitchFamily="34" charset="0"/>
              </a:rPr>
              <a:t>siapakah</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lebih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menepati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janjinya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selain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daripada</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Maka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bergembiralah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dengan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jual</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beli</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telah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kamu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lakukan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itu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itulah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kemenangan</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besar</a:t>
            </a:r>
            <a:r>
              <a:rPr lang="en-US" i="1" dirty="0">
                <a:effectLst/>
                <a:latin typeface="Calibri" panose="020F0502020204030204" pitchFamily="34" charset="0"/>
                <a:cs typeface="Calibri" panose="020F0502020204030204" pitchFamily="34" charset="0"/>
              </a:rPr>
              <a:t>”. </a:t>
            </a:r>
          </a:p>
          <a:p>
            <a:pPr marL="0" indent="0" algn="ctr">
              <a:buNone/>
            </a:pPr>
            <a:r>
              <a:rPr lang="en-US" b="1" dirty="0">
                <a:solidFill>
                  <a:srgbClr val="00FFFF"/>
                </a:solidFill>
                <a:effectLst/>
                <a:latin typeface="Calibri" panose="020F0502020204030204" pitchFamily="34" charset="0"/>
                <a:cs typeface="Calibri" panose="020F0502020204030204" pitchFamily="34" charset="0"/>
              </a:rPr>
              <a:t>(QS At </a:t>
            </a:r>
            <a:r>
              <a:rPr lang="en-US" b="1" dirty="0" err="1">
                <a:solidFill>
                  <a:srgbClr val="00FFFF"/>
                </a:solidFill>
                <a:effectLst/>
                <a:latin typeface="Calibri" panose="020F0502020204030204" pitchFamily="34" charset="0"/>
                <a:cs typeface="Calibri" panose="020F0502020204030204" pitchFamily="34" charset="0"/>
              </a:rPr>
              <a:t>Taubah</a:t>
            </a:r>
            <a:r>
              <a:rPr lang="en-US" b="1" dirty="0">
                <a:solidFill>
                  <a:srgbClr val="00FFFF"/>
                </a:solidFill>
                <a:effectLst/>
                <a:latin typeface="Calibri" panose="020F0502020204030204" pitchFamily="34" charset="0"/>
                <a:cs typeface="Calibri" panose="020F0502020204030204" pitchFamily="34" charset="0"/>
              </a:rPr>
              <a:t> 111)</a:t>
            </a:r>
            <a:br>
              <a:rPr lang="en-US" sz="4000" dirty="0">
                <a:effectLst/>
                <a:latin typeface="Calibri" panose="020F0502020204030204" pitchFamily="34" charset="0"/>
                <a:cs typeface="Calibri" panose="020F0502020204030204" pitchFamily="34" charset="0"/>
              </a:rPr>
            </a:br>
            <a:endParaRPr lang="ar-SA" sz="4000" b="1" dirty="0">
              <a:solidFill>
                <a:srgbClr val="FFFF00"/>
              </a:solidFill>
              <a:effectLst/>
              <a:latin typeface="Calibri" panose="020F0502020204030204" pitchFamily="34" charset="0"/>
              <a:cs typeface="Calibri" panose="020F0502020204030204" pitchFamily="34" charset="0"/>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152400"/>
            <a:ext cx="8915400" cy="6096000"/>
          </a:xfrm>
        </p:spPr>
        <p:txBody>
          <a:bodyPr>
            <a:noAutofit/>
          </a:bodyPr>
          <a:lstStyle/>
          <a:p>
            <a:pPr marL="0" indent="0" algn="ctr" rtl="1">
              <a:buNone/>
            </a:pPr>
            <a:r>
              <a:rPr lang="ar-SA" sz="6000" dirty="0">
                <a:solidFill>
                  <a:srgbClr val="FFFF00"/>
                </a:solidFill>
                <a:effectLst/>
                <a:cs typeface="Traditional Arabic" pitchFamily="2" charset="-78"/>
              </a:rPr>
              <a:t>مَنْ ذَا الَّذِي يُقْرِضُ اللَّهَ قَرْضًا حَسَنًا فَيُضَاعِفَهُ لَهُ أَضْعَافًا كَثِيرَةً وَاللَّهُ يَقْبِضُ وَيَبْسُطُ وَإِلَيْهِ تُرْجَعُونَ</a:t>
            </a:r>
            <a:endParaRPr lang="en-US" sz="6000" b="1" dirty="0">
              <a:solidFill>
                <a:srgbClr val="FFFF00"/>
              </a:solidFill>
              <a:effectLst/>
              <a:cs typeface="Traditional Arabic" pitchFamily="2" charset="-78"/>
            </a:endParaRPr>
          </a:p>
          <a:p>
            <a:pPr marL="0" indent="0" algn="ctr">
              <a:buNone/>
            </a:pPr>
            <a:r>
              <a:rPr lang="en-US" i="1" dirty="0">
                <a:effectLst/>
                <a:cs typeface="Traditional Arabic" pitchFamily="2" charset="-78"/>
              </a:rPr>
              <a:t>“</a:t>
            </a:r>
            <a:r>
              <a:rPr lang="en-US" i="1" dirty="0" err="1">
                <a:effectLst/>
                <a:latin typeface="Calibri" panose="020F0502020204030204" pitchFamily="34" charset="0"/>
                <a:cs typeface="Calibri" panose="020F0502020204030204" pitchFamily="34" charset="0"/>
              </a:rPr>
              <a:t>Siapakah</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mau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memberi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pinjaman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kepada</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pinjaman</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baik</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menafkahkan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hartanya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jalan</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maka</a:t>
            </a:r>
            <a:r>
              <a:rPr lang="en-US" i="1" dirty="0">
                <a:effectLst/>
                <a:latin typeface="Calibri" panose="020F0502020204030204" pitchFamily="34" charset="0"/>
                <a:cs typeface="Calibri" panose="020F0502020204030204" pitchFamily="34" charset="0"/>
              </a:rPr>
              <a:t> Allah </a:t>
            </a:r>
            <a:r>
              <a:rPr lang="en-US" i="1" dirty="0" err="1">
                <a:effectLst/>
                <a:latin typeface="Calibri" panose="020F0502020204030204" pitchFamily="34" charset="0"/>
                <a:cs typeface="Calibri" panose="020F0502020204030204" pitchFamily="34" charset="0"/>
              </a:rPr>
              <a:t>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melipat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gandakan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pembayaran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kepadanya</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dengan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lipat</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ganda</a:t>
            </a:r>
            <a:r>
              <a:rPr lang="en-US" i="1" dirty="0">
                <a:effectLst/>
                <a:latin typeface="Calibri" panose="020F0502020204030204" pitchFamily="34" charset="0"/>
                <a:cs typeface="Calibri" panose="020F0502020204030204" pitchFamily="34" charset="0"/>
              </a:rPr>
              <a:t> yang </a:t>
            </a:r>
            <a:r>
              <a:rPr lang="en-US" i="1" dirty="0" err="1">
                <a:effectLst/>
                <a:latin typeface="Calibri" panose="020F0502020204030204" pitchFamily="34" charset="0"/>
                <a:cs typeface="Calibri" panose="020F0502020204030204" pitchFamily="34" charset="0"/>
              </a:rPr>
              <a:t>banyak</a:t>
            </a:r>
            <a:r>
              <a:rPr lang="en-US" i="1" dirty="0">
                <a:effectLst/>
                <a:latin typeface="Calibri" panose="020F0502020204030204" pitchFamily="34" charset="0"/>
                <a:cs typeface="Calibri" panose="020F0502020204030204" pitchFamily="34" charset="0"/>
              </a:rPr>
              <a:t>. Dan Allah </a:t>
            </a:r>
            <a:r>
              <a:rPr lang="en-US" i="1" dirty="0" err="1">
                <a:effectLst/>
                <a:latin typeface="Calibri" panose="020F0502020204030204" pitchFamily="34" charset="0"/>
                <a:cs typeface="Calibri" panose="020F0502020204030204" pitchFamily="34" charset="0"/>
              </a:rPr>
              <a:t>menyempitkan</a:t>
            </a:r>
            <a:r>
              <a:rPr lang="en-US" i="1" dirty="0">
                <a:effectLst/>
                <a:latin typeface="Calibri" panose="020F0502020204030204" pitchFamily="34" charset="0"/>
                <a:cs typeface="Calibri" panose="020F0502020204030204" pitchFamily="34" charset="0"/>
              </a:rPr>
              <a:t> dan </a:t>
            </a:r>
            <a:r>
              <a:rPr lang="en-US" i="1" dirty="0" err="1">
                <a:effectLst/>
                <a:latin typeface="Calibri" panose="020F0502020204030204" pitchFamily="34" charset="0"/>
                <a:cs typeface="Calibri" panose="020F0502020204030204" pitchFamily="34" charset="0"/>
              </a:rPr>
              <a:t>melapangkan</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rezeki</a:t>
            </a:r>
            <a:r>
              <a:rPr lang="en-US" i="1" dirty="0">
                <a:effectLst/>
                <a:latin typeface="Calibri" panose="020F0502020204030204" pitchFamily="34" charset="0"/>
                <a:cs typeface="Calibri" panose="020F0502020204030204" pitchFamily="34" charset="0"/>
              </a:rPr>
              <a:t>) dan </a:t>
            </a:r>
            <a:r>
              <a:rPr lang="en-US" i="1" dirty="0" err="1">
                <a:effectLst/>
                <a:latin typeface="Calibri" panose="020F0502020204030204" pitchFamily="34" charset="0"/>
                <a:cs typeface="Calibri" panose="020F0502020204030204" pitchFamily="34" charset="0"/>
              </a:rPr>
              <a:t>kepada</a:t>
            </a:r>
            <a:r>
              <a:rPr lang="en-US" i="1" dirty="0">
                <a:effectLst/>
                <a:latin typeface="Calibri" panose="020F0502020204030204" pitchFamily="34" charset="0"/>
                <a:cs typeface="Calibri" panose="020F0502020204030204" pitchFamily="34" charset="0"/>
              </a:rPr>
              <a:t> Nya </a:t>
            </a:r>
            <a:r>
              <a:rPr lang="en-US" i="1" dirty="0" err="1">
                <a:effectLst/>
                <a:latin typeface="Calibri" panose="020F0502020204030204" pitchFamily="34" charset="0"/>
                <a:cs typeface="Calibri" panose="020F0502020204030204" pitchFamily="34" charset="0"/>
              </a:rPr>
              <a:t>lah</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kamu</a:t>
            </a:r>
            <a:r>
              <a:rPr lang="en-US" i="1" dirty="0">
                <a:effectLst/>
                <a:latin typeface="Calibri" panose="020F0502020204030204" pitchFamily="34" charset="0"/>
                <a:cs typeface="Calibri" panose="020F0502020204030204" pitchFamily="34" charset="0"/>
              </a:rPr>
              <a:t> </a:t>
            </a:r>
            <a:r>
              <a:rPr lang="en-US" i="1" dirty="0" err="1">
                <a:effectLst/>
                <a:latin typeface="Calibri" panose="020F0502020204030204" pitchFamily="34" charset="0"/>
                <a:cs typeface="Calibri" panose="020F0502020204030204" pitchFamily="34" charset="0"/>
              </a:rPr>
              <a:t>dikembalikan</a:t>
            </a:r>
            <a:r>
              <a:rPr lang="en-US" i="1" dirty="0">
                <a:effectLst/>
                <a:latin typeface="Calibri" panose="020F0502020204030204" pitchFamily="34" charset="0"/>
                <a:cs typeface="Calibri" panose="020F0502020204030204" pitchFamily="34" charset="0"/>
              </a:rPr>
              <a:t>”.</a:t>
            </a:r>
          </a:p>
          <a:p>
            <a:pPr marL="0" indent="0" algn="ctr">
              <a:buNone/>
            </a:pPr>
            <a:r>
              <a:rPr lang="en-US" b="1" dirty="0">
                <a:solidFill>
                  <a:srgbClr val="00FFFF"/>
                </a:solidFill>
                <a:effectLst/>
                <a:latin typeface="Calibri" panose="020F0502020204030204" pitchFamily="34" charset="0"/>
                <a:cs typeface="Calibri" panose="020F0502020204030204" pitchFamily="34" charset="0"/>
              </a:rPr>
              <a:t>(QS Al </a:t>
            </a:r>
            <a:r>
              <a:rPr lang="en-US" b="1" dirty="0" err="1">
                <a:solidFill>
                  <a:srgbClr val="00FFFF"/>
                </a:solidFill>
                <a:effectLst/>
                <a:latin typeface="Calibri" panose="020F0502020204030204" pitchFamily="34" charset="0"/>
                <a:cs typeface="Calibri" panose="020F0502020204030204" pitchFamily="34" charset="0"/>
              </a:rPr>
              <a:t>Baqarah</a:t>
            </a:r>
            <a:r>
              <a:rPr lang="en-US" b="1" dirty="0">
                <a:solidFill>
                  <a:srgbClr val="00FFFF"/>
                </a:solidFill>
                <a:effectLst/>
                <a:latin typeface="Calibri" panose="020F0502020204030204" pitchFamily="34" charset="0"/>
                <a:cs typeface="Calibri" panose="020F0502020204030204" pitchFamily="34" charset="0"/>
              </a:rPr>
              <a:t> 245)</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85800"/>
            <a:ext cx="8686800" cy="4267200"/>
          </a:xfrm>
        </p:spPr>
        <p:txBody>
          <a:bodyPr/>
          <a:lstStyle/>
          <a:p>
            <a:pPr marL="0" indent="0" algn="ctr">
              <a:buNone/>
            </a:pPr>
            <a:r>
              <a:rPr lang="en-US" dirty="0">
                <a:effectLst/>
                <a:latin typeface="Calibri" pitchFamily="34" charset="0"/>
              </a:rPr>
              <a:t>Dari Abu </a:t>
            </a:r>
            <a:r>
              <a:rPr lang="en-US" dirty="0" err="1">
                <a:effectLst/>
                <a:latin typeface="Calibri" pitchFamily="34" charset="0"/>
              </a:rPr>
              <a:t>Sa’id</a:t>
            </a:r>
            <a:r>
              <a:rPr lang="en-US" dirty="0">
                <a:effectLst/>
                <a:latin typeface="Calibri" pitchFamily="34" charset="0"/>
              </a:rPr>
              <a:t> Al </a:t>
            </a:r>
            <a:r>
              <a:rPr lang="en-US" dirty="0" err="1">
                <a:effectLst/>
                <a:latin typeface="Calibri" pitchFamily="34" charset="0"/>
              </a:rPr>
              <a:t>Khudri</a:t>
            </a:r>
            <a:r>
              <a:rPr lang="en-US" dirty="0">
                <a:effectLst/>
                <a:latin typeface="Calibri" pitchFamily="34" charset="0"/>
              </a:rPr>
              <a:t> : </a:t>
            </a:r>
            <a:r>
              <a:rPr lang="en-US" dirty="0" err="1">
                <a:effectLst/>
                <a:latin typeface="Calibri" pitchFamily="34" charset="0"/>
              </a:rPr>
              <a:t>Aku</a:t>
            </a:r>
            <a:r>
              <a:rPr lang="en-US" dirty="0">
                <a:effectLst/>
                <a:latin typeface="Calibri" pitchFamily="34" charset="0"/>
              </a:rPr>
              <a:t> </a:t>
            </a:r>
            <a:r>
              <a:rPr lang="en-US" dirty="0" err="1">
                <a:effectLst/>
                <a:latin typeface="Calibri" pitchFamily="34" charset="0"/>
              </a:rPr>
              <a:t>mendengar</a:t>
            </a:r>
            <a:r>
              <a:rPr lang="en-US" dirty="0">
                <a:effectLst/>
                <a:latin typeface="Calibri" pitchFamily="34" charset="0"/>
              </a:rPr>
              <a:t> </a:t>
            </a:r>
            <a:r>
              <a:rPr lang="en-US" dirty="0" err="1">
                <a:effectLst/>
                <a:latin typeface="Calibri" pitchFamily="34" charset="0"/>
              </a:rPr>
              <a:t>Rasulullah</a:t>
            </a:r>
            <a:r>
              <a:rPr lang="en-US" dirty="0">
                <a:effectLst/>
                <a:latin typeface="Calibri" pitchFamily="34" charset="0"/>
              </a:rPr>
              <a:t> </a:t>
            </a:r>
            <a:r>
              <a:rPr lang="en-US" dirty="0" err="1">
                <a:effectLst/>
                <a:latin typeface="Calibri" pitchFamily="34" charset="0"/>
              </a:rPr>
              <a:t>shallallaahu</a:t>
            </a:r>
            <a:r>
              <a:rPr lang="en-US" dirty="0">
                <a:effectLst/>
                <a:latin typeface="Calibri" pitchFamily="34" charset="0"/>
              </a:rPr>
              <a:t> ’</a:t>
            </a:r>
            <a:r>
              <a:rPr lang="en-US" dirty="0" err="1">
                <a:effectLst/>
                <a:latin typeface="Calibri" pitchFamily="34" charset="0"/>
              </a:rPr>
              <a:t>alaihi</a:t>
            </a:r>
            <a:r>
              <a:rPr lang="en-US" dirty="0">
                <a:effectLst/>
                <a:latin typeface="Calibri" pitchFamily="34" charset="0"/>
              </a:rPr>
              <a:t> </a:t>
            </a:r>
            <a:r>
              <a:rPr lang="en-US" dirty="0" err="1">
                <a:effectLst/>
                <a:latin typeface="Calibri" pitchFamily="34" charset="0"/>
              </a:rPr>
              <a:t>wasallam</a:t>
            </a:r>
            <a:r>
              <a:rPr lang="en-US" dirty="0">
                <a:effectLst/>
                <a:latin typeface="Calibri" pitchFamily="34" charset="0"/>
              </a:rPr>
              <a:t> </a:t>
            </a:r>
            <a:r>
              <a:rPr lang="en-US" dirty="0" err="1">
                <a:effectLst/>
                <a:latin typeface="Calibri" pitchFamily="34" charset="0"/>
              </a:rPr>
              <a:t>bersabda</a:t>
            </a:r>
            <a:r>
              <a:rPr lang="en-US" dirty="0">
                <a:effectLst/>
                <a:latin typeface="Calibri" pitchFamily="34" charset="0"/>
              </a:rPr>
              <a:t> :</a:t>
            </a:r>
          </a:p>
          <a:p>
            <a:pPr marL="0" indent="0" algn="ctr" rtl="1">
              <a:buNone/>
            </a:pPr>
            <a:r>
              <a:rPr lang="ar-SA" sz="5400" dirty="0">
                <a:solidFill>
                  <a:srgbClr val="FFFF00"/>
                </a:solidFill>
                <a:effectLst/>
                <a:latin typeface="Traditional Arabic" pitchFamily="18" charset="-78"/>
                <a:cs typeface="Traditional Arabic" pitchFamily="18" charset="-78"/>
              </a:rPr>
              <a:t>أَفْضَلُ الْجِهَادِ كَلِمَةُ عَدْلٍ عِنْدَ سُلْطَانٍ جَائِرٍ</a:t>
            </a:r>
            <a:endParaRPr lang="en-US" sz="5400" dirty="0">
              <a:effectLst/>
              <a:latin typeface="Calibri" pitchFamily="34" charset="0"/>
            </a:endParaRPr>
          </a:p>
          <a:p>
            <a:pPr marL="0" indent="0" algn="ctr">
              <a:buNone/>
            </a:pPr>
            <a:r>
              <a:rPr lang="en-US" b="1" i="1" dirty="0">
                <a:effectLst/>
                <a:latin typeface="Calibri" pitchFamily="34" charset="0"/>
              </a:rPr>
              <a:t>“Jihad yang paling </a:t>
            </a:r>
            <a:r>
              <a:rPr lang="en-US" b="1" i="1" dirty="0" err="1">
                <a:effectLst/>
                <a:latin typeface="Calibri" pitchFamily="34" charset="0"/>
              </a:rPr>
              <a:t>utama</a:t>
            </a:r>
            <a:r>
              <a:rPr lang="en-US" b="1" i="1" dirty="0">
                <a:effectLst/>
                <a:latin typeface="Calibri" pitchFamily="34" charset="0"/>
              </a:rPr>
              <a:t> </a:t>
            </a:r>
            <a:r>
              <a:rPr lang="en-US" b="1" i="1" dirty="0" err="1">
                <a:effectLst/>
                <a:latin typeface="Calibri" pitchFamily="34" charset="0"/>
              </a:rPr>
              <a:t>adalah</a:t>
            </a:r>
            <a:r>
              <a:rPr lang="en-US" b="1" i="1" dirty="0">
                <a:effectLst/>
                <a:latin typeface="Calibri" pitchFamily="34" charset="0"/>
              </a:rPr>
              <a:t> </a:t>
            </a:r>
            <a:r>
              <a:rPr lang="en-US" b="1" i="1" dirty="0" err="1">
                <a:effectLst/>
                <a:latin typeface="Calibri" pitchFamily="34" charset="0"/>
              </a:rPr>
              <a:t>perkataan</a:t>
            </a:r>
            <a:r>
              <a:rPr lang="en-US" b="1" i="1" dirty="0">
                <a:effectLst/>
                <a:latin typeface="Calibri" pitchFamily="34" charset="0"/>
              </a:rPr>
              <a:t> yang </a:t>
            </a:r>
            <a:r>
              <a:rPr lang="en-US" b="1" i="1" dirty="0" err="1">
                <a:effectLst/>
                <a:latin typeface="Calibri" pitchFamily="34" charset="0"/>
              </a:rPr>
              <a:t>haq</a:t>
            </a:r>
            <a:r>
              <a:rPr lang="en-US" b="1" i="1" dirty="0">
                <a:effectLst/>
                <a:latin typeface="Calibri" pitchFamily="34" charset="0"/>
              </a:rPr>
              <a:t> </a:t>
            </a:r>
            <a:r>
              <a:rPr lang="en-US" b="1" i="1" dirty="0" err="1">
                <a:effectLst/>
                <a:latin typeface="Calibri" pitchFamily="34" charset="0"/>
              </a:rPr>
              <a:t>kepada</a:t>
            </a:r>
            <a:r>
              <a:rPr lang="en-US" b="1" i="1" dirty="0">
                <a:effectLst/>
                <a:latin typeface="Calibri" pitchFamily="34" charset="0"/>
              </a:rPr>
              <a:t> </a:t>
            </a:r>
            <a:r>
              <a:rPr lang="en-US" b="1" i="1" dirty="0" err="1">
                <a:effectLst/>
                <a:latin typeface="Calibri" pitchFamily="34" charset="0"/>
              </a:rPr>
              <a:t>pemimpin</a:t>
            </a:r>
            <a:r>
              <a:rPr lang="en-US" b="1" i="1" dirty="0">
                <a:effectLst/>
                <a:latin typeface="Calibri" pitchFamily="34" charset="0"/>
              </a:rPr>
              <a:t> yang </a:t>
            </a:r>
            <a:r>
              <a:rPr lang="en-US" b="1" i="1" dirty="0" err="1">
                <a:effectLst/>
                <a:latin typeface="Calibri" pitchFamily="34" charset="0"/>
              </a:rPr>
              <a:t>zhalim</a:t>
            </a:r>
            <a:r>
              <a:rPr lang="en-US" b="1" i="1" dirty="0">
                <a:effectLst/>
                <a:latin typeface="Calibri" pitchFamily="34" charset="0"/>
              </a:rPr>
              <a:t>.” </a:t>
            </a:r>
          </a:p>
          <a:p>
            <a:pPr marL="0" indent="0" algn="ctr">
              <a:buNone/>
            </a:pPr>
            <a:r>
              <a:rPr lang="en-US" b="1" dirty="0">
                <a:solidFill>
                  <a:srgbClr val="00FFFF"/>
                </a:solidFill>
                <a:effectLst/>
                <a:latin typeface="Calibri" pitchFamily="34" charset="0"/>
              </a:rPr>
              <a:t>(HR. Abu </a:t>
            </a:r>
            <a:r>
              <a:rPr lang="en-US" b="1" dirty="0" err="1">
                <a:solidFill>
                  <a:srgbClr val="00FFFF"/>
                </a:solidFill>
                <a:effectLst/>
                <a:latin typeface="Calibri" pitchFamily="34" charset="0"/>
              </a:rPr>
              <a:t>Dawud</a:t>
            </a:r>
            <a:r>
              <a:rPr lang="en-US" b="1" dirty="0">
                <a:solidFill>
                  <a:srgbClr val="00FFFF"/>
                </a:solidFill>
                <a:effectLst/>
                <a:latin typeface="Calibri" pitchFamily="34" charset="0"/>
              </a:rPr>
              <a:t>, At </a:t>
            </a:r>
            <a:r>
              <a:rPr lang="en-US" b="1" dirty="0" err="1">
                <a:solidFill>
                  <a:srgbClr val="00FFFF"/>
                </a:solidFill>
                <a:effectLst/>
                <a:latin typeface="Calibri" pitchFamily="34" charset="0"/>
              </a:rPr>
              <a:t>Tirmidzi</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Hadits</a:t>
            </a:r>
            <a:r>
              <a:rPr lang="en-US" b="1" dirty="0">
                <a:solidFill>
                  <a:srgbClr val="00FFFF"/>
                </a:solidFill>
                <a:effectLst/>
                <a:latin typeface="Calibri" pitchFamily="34" charset="0"/>
              </a:rPr>
              <a:t> </a:t>
            </a:r>
            <a:r>
              <a:rPr lang="en-US" b="1" dirty="0" err="1">
                <a:solidFill>
                  <a:srgbClr val="00FFFF"/>
                </a:solidFill>
                <a:effectLst/>
                <a:latin typeface="Calibri" pitchFamily="34" charset="0"/>
              </a:rPr>
              <a:t>hasan</a:t>
            </a:r>
            <a:r>
              <a:rPr lang="en-US" b="1" dirty="0">
                <a:solidFill>
                  <a:srgbClr val="00FFFF"/>
                </a:solidFill>
                <a:effectLst/>
                <a:latin typeface="Calibri" pitchFamily="34" charset="0"/>
              </a:rPr>
              <a:t>)</a:t>
            </a:r>
          </a:p>
          <a:p>
            <a:pPr algn="ctr" rtl="1">
              <a:buNone/>
            </a:pPr>
            <a:endParaRPr lang="en-US" sz="6600" dirty="0">
              <a:latin typeface="Traditional Arabic" pitchFamily="18" charset="-78"/>
              <a:cs typeface="Traditional Arabic" pitchFamily="18" charset="-78"/>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200"/>
                                  </p:iterate>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200"/>
                                  </p:iterate>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wd">
                                    <p:tmAbs val="200"/>
                                  </p:iterate>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iterate type="wd">
                                    <p:tmAbs val="200"/>
                                  </p:iterate>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228600"/>
            <a:ext cx="8915400" cy="6400800"/>
          </a:xfrm>
        </p:spPr>
        <p:txBody>
          <a:bodyPr/>
          <a:lstStyle/>
          <a:p>
            <a:pPr marL="0" indent="0" algn="ctr">
              <a:buNone/>
            </a:pPr>
            <a:r>
              <a:rPr lang="en-US" dirty="0">
                <a:effectLst/>
                <a:latin typeface="Calibri" pitchFamily="34" charset="0"/>
              </a:rPr>
              <a:t>Dari Abu </a:t>
            </a:r>
            <a:r>
              <a:rPr lang="en-US" dirty="0" err="1">
                <a:effectLst/>
                <a:latin typeface="Calibri" pitchFamily="34" charset="0"/>
              </a:rPr>
              <a:t>Sa’id</a:t>
            </a:r>
            <a:r>
              <a:rPr lang="en-US" dirty="0">
                <a:effectLst/>
                <a:latin typeface="Calibri" pitchFamily="34" charset="0"/>
              </a:rPr>
              <a:t> Al </a:t>
            </a:r>
            <a:r>
              <a:rPr lang="en-US" dirty="0" err="1">
                <a:effectLst/>
                <a:latin typeface="Calibri" pitchFamily="34" charset="0"/>
              </a:rPr>
              <a:t>Khudri</a:t>
            </a:r>
            <a:r>
              <a:rPr lang="en-US" dirty="0">
                <a:effectLst/>
                <a:latin typeface="Calibri" pitchFamily="34" charset="0"/>
              </a:rPr>
              <a:t> </a:t>
            </a:r>
            <a:r>
              <a:rPr lang="en-US" dirty="0" err="1">
                <a:effectLst/>
                <a:latin typeface="Calibri" pitchFamily="34" charset="0"/>
              </a:rPr>
              <a:t>Rasulullah</a:t>
            </a:r>
            <a:r>
              <a:rPr lang="en-US" dirty="0">
                <a:effectLst/>
                <a:latin typeface="Calibri" pitchFamily="34" charset="0"/>
              </a:rPr>
              <a:t> </a:t>
            </a:r>
            <a:r>
              <a:rPr lang="en-US" dirty="0" err="1">
                <a:effectLst/>
                <a:latin typeface="Calibri" pitchFamily="34" charset="0"/>
              </a:rPr>
              <a:t>shallallaahu</a:t>
            </a:r>
            <a:r>
              <a:rPr lang="en-US" dirty="0">
                <a:effectLst/>
                <a:latin typeface="Calibri" pitchFamily="34" charset="0"/>
              </a:rPr>
              <a:t> ’</a:t>
            </a:r>
            <a:r>
              <a:rPr lang="en-US" dirty="0" err="1">
                <a:effectLst/>
                <a:latin typeface="Calibri" pitchFamily="34" charset="0"/>
              </a:rPr>
              <a:t>alaihi</a:t>
            </a:r>
            <a:r>
              <a:rPr lang="en-US" dirty="0">
                <a:effectLst/>
                <a:latin typeface="Calibri" pitchFamily="34" charset="0"/>
              </a:rPr>
              <a:t> </a:t>
            </a:r>
            <a:r>
              <a:rPr lang="en-US" dirty="0" err="1">
                <a:effectLst/>
                <a:latin typeface="Calibri" pitchFamily="34" charset="0"/>
              </a:rPr>
              <a:t>wasallam</a:t>
            </a:r>
            <a:r>
              <a:rPr lang="en-US" dirty="0">
                <a:effectLst/>
                <a:latin typeface="Calibri" pitchFamily="34" charset="0"/>
              </a:rPr>
              <a:t> </a:t>
            </a:r>
            <a:r>
              <a:rPr lang="en-US" dirty="0" err="1">
                <a:effectLst/>
                <a:latin typeface="Calibri" pitchFamily="34" charset="0"/>
              </a:rPr>
              <a:t>bersabda</a:t>
            </a:r>
            <a:r>
              <a:rPr lang="en-US" dirty="0">
                <a:effectLst/>
                <a:latin typeface="Calibri" pitchFamily="34" charset="0"/>
              </a:rPr>
              <a:t> :</a:t>
            </a:r>
          </a:p>
          <a:p>
            <a:pPr marL="0" indent="0" algn="ctr" rtl="1">
              <a:buNone/>
            </a:pPr>
            <a:r>
              <a:rPr lang="ar-SA" sz="4800" dirty="0">
                <a:solidFill>
                  <a:srgbClr val="FFFF00"/>
                </a:solidFill>
                <a:effectLst/>
                <a:latin typeface="Traditional Arabic" pitchFamily="18" charset="-78"/>
                <a:cs typeface="Traditional Arabic" pitchFamily="18" charset="-78"/>
              </a:rPr>
              <a:t>سيد الشهداء حمزة بن عبد المطلب ، ورجل قال إلى إمام جائر فأمره ونهاه فقتله</a:t>
            </a:r>
            <a:endParaRPr lang="en-US" sz="4800" dirty="0">
              <a:effectLst/>
              <a:latin typeface="Calibri" pitchFamily="34" charset="0"/>
            </a:endParaRPr>
          </a:p>
          <a:p>
            <a:pPr marL="0" indent="0" algn="ctr">
              <a:buNone/>
            </a:pPr>
            <a:r>
              <a:rPr lang="en-US" i="1" dirty="0">
                <a:effectLst/>
                <a:latin typeface="Calibri" pitchFamily="34" charset="0"/>
              </a:rPr>
              <a:t>“</a:t>
            </a:r>
            <a:r>
              <a:rPr lang="en-US" i="1" dirty="0" err="1">
                <a:effectLst/>
                <a:latin typeface="Calibri" pitchFamily="34" charset="0"/>
              </a:rPr>
              <a:t>Pemimpin</a:t>
            </a:r>
            <a:r>
              <a:rPr lang="en-US" i="1" dirty="0">
                <a:effectLst/>
                <a:latin typeface="Calibri" pitchFamily="34" charset="0"/>
              </a:rPr>
              <a:t> para </a:t>
            </a:r>
            <a:r>
              <a:rPr lang="en-US" i="1" dirty="0" err="1">
                <a:effectLst/>
                <a:latin typeface="Calibri" pitchFamily="34" charset="0"/>
              </a:rPr>
              <a:t>syuhada</a:t>
            </a:r>
            <a:r>
              <a:rPr lang="en-US" i="1" dirty="0">
                <a:effectLst/>
                <a:latin typeface="Calibri" pitchFamily="34" charset="0"/>
              </a:rPr>
              <a:t>’ </a:t>
            </a:r>
            <a:r>
              <a:rPr lang="en-US" i="1" dirty="0" err="1">
                <a:effectLst/>
                <a:latin typeface="Calibri" pitchFamily="34" charset="0"/>
              </a:rPr>
              <a:t>adalah</a:t>
            </a:r>
            <a:r>
              <a:rPr lang="en-US" i="1" dirty="0">
                <a:effectLst/>
                <a:latin typeface="Calibri" pitchFamily="34" charset="0"/>
              </a:rPr>
              <a:t> Hamzah bin Abdul </a:t>
            </a:r>
            <a:r>
              <a:rPr lang="en-US" i="1" dirty="0" err="1">
                <a:effectLst/>
                <a:latin typeface="Calibri" pitchFamily="34" charset="0"/>
              </a:rPr>
              <a:t>Muthalib</a:t>
            </a:r>
            <a:r>
              <a:rPr lang="en-US" i="1" dirty="0">
                <a:effectLst/>
                <a:latin typeface="Calibri" pitchFamily="34" charset="0"/>
              </a:rPr>
              <a:t>, dan orang yang </a:t>
            </a:r>
            <a:r>
              <a:rPr lang="en-US" i="1" dirty="0" err="1">
                <a:effectLst/>
                <a:latin typeface="Calibri" pitchFamily="34" charset="0"/>
              </a:rPr>
              <a:t>berkata</a:t>
            </a:r>
            <a:r>
              <a:rPr lang="en-US" i="1" dirty="0">
                <a:effectLst/>
                <a:latin typeface="Calibri" pitchFamily="34" charset="0"/>
              </a:rPr>
              <a:t> </a:t>
            </a:r>
            <a:r>
              <a:rPr lang="en-US" i="1" dirty="0" err="1">
                <a:effectLst/>
                <a:latin typeface="Calibri" pitchFamily="34" charset="0"/>
              </a:rPr>
              <a:t>benar</a:t>
            </a:r>
            <a:r>
              <a:rPr lang="en-US" i="1" dirty="0">
                <a:effectLst/>
                <a:latin typeface="Calibri" pitchFamily="34" charset="0"/>
              </a:rPr>
              <a:t> </a:t>
            </a:r>
            <a:r>
              <a:rPr lang="en-US" i="1" dirty="0" err="1">
                <a:effectLst/>
                <a:latin typeface="Calibri" pitchFamily="34" charset="0"/>
              </a:rPr>
              <a:t>kepada</a:t>
            </a:r>
            <a:r>
              <a:rPr lang="en-US" i="1" dirty="0">
                <a:effectLst/>
                <a:latin typeface="Calibri" pitchFamily="34" charset="0"/>
              </a:rPr>
              <a:t> </a:t>
            </a:r>
            <a:r>
              <a:rPr lang="en-US" i="1" dirty="0" err="1">
                <a:effectLst/>
                <a:latin typeface="Calibri" pitchFamily="34" charset="0"/>
              </a:rPr>
              <a:t>penguasa</a:t>
            </a:r>
            <a:r>
              <a:rPr lang="en-US" i="1" dirty="0">
                <a:effectLst/>
                <a:latin typeface="Calibri" pitchFamily="34" charset="0"/>
              </a:rPr>
              <a:t> </a:t>
            </a:r>
            <a:r>
              <a:rPr lang="en-US" i="1" dirty="0" err="1">
                <a:effectLst/>
                <a:latin typeface="Calibri" pitchFamily="34" charset="0"/>
              </a:rPr>
              <a:t>zhalim</a:t>
            </a:r>
            <a:r>
              <a:rPr lang="en-US" i="1" dirty="0">
                <a:effectLst/>
                <a:latin typeface="Calibri" pitchFamily="34" charset="0"/>
              </a:rPr>
              <a:t>, </a:t>
            </a:r>
            <a:r>
              <a:rPr lang="en-US" i="1" dirty="0" err="1">
                <a:effectLst/>
                <a:latin typeface="Calibri" pitchFamily="34" charset="0"/>
              </a:rPr>
              <a:t>ia</a:t>
            </a:r>
            <a:r>
              <a:rPr lang="en-US" i="1" dirty="0">
                <a:effectLst/>
                <a:latin typeface="Calibri" pitchFamily="34" charset="0"/>
              </a:rPr>
              <a:t> </a:t>
            </a:r>
            <a:r>
              <a:rPr lang="en-US" i="1" dirty="0" err="1">
                <a:effectLst/>
                <a:latin typeface="Calibri" pitchFamily="34" charset="0"/>
              </a:rPr>
              <a:t>melarang</a:t>
            </a:r>
            <a:r>
              <a:rPr lang="en-US" i="1" dirty="0">
                <a:effectLst/>
                <a:latin typeface="Calibri" pitchFamily="34" charset="0"/>
              </a:rPr>
              <a:t> </a:t>
            </a:r>
            <a:r>
              <a:rPr lang="en-US" i="1" dirty="0" err="1">
                <a:effectLst/>
                <a:latin typeface="Calibri" pitchFamily="34" charset="0"/>
              </a:rPr>
              <a:t>dari</a:t>
            </a:r>
            <a:r>
              <a:rPr lang="en-US" i="1" dirty="0">
                <a:effectLst/>
                <a:latin typeface="Calibri" pitchFamily="34" charset="0"/>
              </a:rPr>
              <a:t> </a:t>
            </a:r>
            <a:r>
              <a:rPr lang="en-US" i="1" dirty="0" err="1">
                <a:effectLst/>
                <a:latin typeface="Calibri" pitchFamily="34" charset="0"/>
              </a:rPr>
              <a:t>kemungkaran</a:t>
            </a:r>
            <a:r>
              <a:rPr lang="en-US" i="1" dirty="0">
                <a:effectLst/>
                <a:latin typeface="Calibri" pitchFamily="34" charset="0"/>
              </a:rPr>
              <a:t> dan </a:t>
            </a:r>
            <a:r>
              <a:rPr lang="en-US" i="1" dirty="0" err="1">
                <a:effectLst/>
                <a:latin typeface="Calibri" pitchFamily="34" charset="0"/>
              </a:rPr>
              <a:t>menyeru</a:t>
            </a:r>
            <a:r>
              <a:rPr lang="en-US" i="1" dirty="0">
                <a:effectLst/>
                <a:latin typeface="Calibri" pitchFamily="34" charset="0"/>
              </a:rPr>
              <a:t> </a:t>
            </a:r>
            <a:r>
              <a:rPr lang="en-US" i="1" dirty="0" err="1">
                <a:effectLst/>
                <a:latin typeface="Calibri" pitchFamily="34" charset="0"/>
              </a:rPr>
              <a:t>kepada</a:t>
            </a:r>
            <a:r>
              <a:rPr lang="en-US" i="1" dirty="0">
                <a:effectLst/>
                <a:latin typeface="Calibri" pitchFamily="34" charset="0"/>
              </a:rPr>
              <a:t> </a:t>
            </a:r>
            <a:r>
              <a:rPr lang="en-US" i="1" dirty="0" err="1">
                <a:effectLst/>
                <a:latin typeface="Calibri" pitchFamily="34" charset="0"/>
              </a:rPr>
              <a:t>kebajikan</a:t>
            </a:r>
            <a:r>
              <a:rPr lang="en-US" i="1" dirty="0">
                <a:effectLst/>
                <a:latin typeface="Calibri" pitchFamily="34" charset="0"/>
              </a:rPr>
              <a:t>, </a:t>
            </a:r>
            <a:r>
              <a:rPr lang="en-US" i="1" dirty="0" err="1">
                <a:effectLst/>
                <a:latin typeface="Calibri" pitchFamily="34" charset="0"/>
              </a:rPr>
              <a:t>namun</a:t>
            </a:r>
            <a:r>
              <a:rPr lang="en-US" i="1" dirty="0">
                <a:effectLst/>
                <a:latin typeface="Calibri" pitchFamily="34" charset="0"/>
              </a:rPr>
              <a:t> </a:t>
            </a:r>
            <a:r>
              <a:rPr lang="en-US" i="1" dirty="0" err="1">
                <a:effectLst/>
                <a:latin typeface="Calibri" pitchFamily="34" charset="0"/>
              </a:rPr>
              <a:t>akhirnya</a:t>
            </a:r>
            <a:r>
              <a:rPr lang="en-US" i="1" dirty="0">
                <a:effectLst/>
                <a:latin typeface="Calibri" pitchFamily="34" charset="0"/>
              </a:rPr>
              <a:t> </a:t>
            </a:r>
            <a:r>
              <a:rPr lang="en-US" i="1" dirty="0" err="1">
                <a:effectLst/>
                <a:latin typeface="Calibri" pitchFamily="34" charset="0"/>
              </a:rPr>
              <a:t>ia</a:t>
            </a:r>
            <a:r>
              <a:rPr lang="en-US" i="1" dirty="0">
                <a:effectLst/>
                <a:latin typeface="Calibri" pitchFamily="34" charset="0"/>
              </a:rPr>
              <a:t> </a:t>
            </a:r>
            <a:r>
              <a:rPr lang="en-US" i="1" dirty="0" err="1">
                <a:effectLst/>
                <a:latin typeface="Calibri" pitchFamily="34" charset="0"/>
              </a:rPr>
              <a:t>mati</a:t>
            </a:r>
            <a:r>
              <a:rPr lang="en-US" i="1" dirty="0">
                <a:effectLst/>
                <a:latin typeface="Calibri" pitchFamily="34" charset="0"/>
              </a:rPr>
              <a:t> </a:t>
            </a:r>
            <a:r>
              <a:rPr lang="en-US" i="1" dirty="0" err="1">
                <a:effectLst/>
                <a:latin typeface="Calibri" pitchFamily="34" charset="0"/>
              </a:rPr>
              <a:t>terbunuh</a:t>
            </a:r>
            <a:r>
              <a:rPr lang="en-US" i="1" dirty="0">
                <a:effectLst/>
                <a:latin typeface="Calibri" pitchFamily="34" charset="0"/>
              </a:rPr>
              <a:t>.” </a:t>
            </a:r>
          </a:p>
          <a:p>
            <a:pPr marL="0" indent="0" algn="just">
              <a:buNone/>
            </a:pPr>
            <a:r>
              <a:rPr lang="en-US" sz="2000" b="1" dirty="0">
                <a:solidFill>
                  <a:srgbClr val="00FFFF"/>
                </a:solidFill>
                <a:effectLst/>
                <a:latin typeface="Calibri" pitchFamily="34" charset="0"/>
              </a:rPr>
              <a:t>(HR. Al Hakim, Al  </a:t>
            </a:r>
            <a:r>
              <a:rPr lang="en-US" sz="2000" b="1" dirty="0" err="1">
                <a:solidFill>
                  <a:srgbClr val="00FFFF"/>
                </a:solidFill>
                <a:effectLst/>
                <a:latin typeface="Calibri" pitchFamily="34" charset="0"/>
              </a:rPr>
              <a:t>Mustdarak</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nya</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Ia</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nyatakan</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shahih</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tetapi</a:t>
            </a:r>
            <a:r>
              <a:rPr lang="en-US" sz="2000" b="1" dirty="0">
                <a:solidFill>
                  <a:srgbClr val="00FFFF"/>
                </a:solidFill>
                <a:effectLst/>
                <a:latin typeface="Calibri" pitchFamily="34" charset="0"/>
              </a:rPr>
              <a:t> Bukhari - Muslim </a:t>
            </a:r>
            <a:r>
              <a:rPr lang="en-US" sz="2000" b="1" dirty="0" err="1">
                <a:solidFill>
                  <a:srgbClr val="00FFFF"/>
                </a:solidFill>
                <a:effectLst/>
                <a:latin typeface="Calibri" pitchFamily="34" charset="0"/>
              </a:rPr>
              <a:t>tidak</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meriwayatkannya</a:t>
            </a:r>
            <a:r>
              <a:rPr lang="en-US" sz="2000" b="1" dirty="0">
                <a:solidFill>
                  <a:srgbClr val="00FFFF"/>
                </a:solidFill>
                <a:effectLst/>
                <a:latin typeface="Calibri" pitchFamily="34" charset="0"/>
              </a:rPr>
              <a:t>.  Adz </a:t>
            </a:r>
            <a:r>
              <a:rPr lang="en-US" sz="2000" b="1" dirty="0" err="1">
                <a:solidFill>
                  <a:srgbClr val="00FFFF"/>
                </a:solidFill>
                <a:effectLst/>
                <a:latin typeface="Calibri" pitchFamily="34" charset="0"/>
              </a:rPr>
              <a:t>Dzahabi</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menyepakatinya</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Syaikh</a:t>
            </a:r>
            <a:r>
              <a:rPr lang="en-US" sz="2000" b="1" dirty="0">
                <a:solidFill>
                  <a:srgbClr val="00FFFF"/>
                </a:solidFill>
                <a:effectLst/>
                <a:latin typeface="Calibri" pitchFamily="34" charset="0"/>
              </a:rPr>
              <a:t> Al Albany </a:t>
            </a:r>
            <a:r>
              <a:rPr lang="en-US" sz="2000" b="1" dirty="0" err="1">
                <a:solidFill>
                  <a:srgbClr val="00FFFF"/>
                </a:solidFill>
                <a:effectLst/>
                <a:latin typeface="Calibri" pitchFamily="34" charset="0"/>
              </a:rPr>
              <a:t>mengatakan</a:t>
            </a:r>
            <a:r>
              <a:rPr lang="en-US" sz="2000" b="1" dirty="0">
                <a:solidFill>
                  <a:srgbClr val="00FFFF"/>
                </a:solidFill>
                <a:effectLst/>
                <a:latin typeface="Calibri" pitchFamily="34" charset="0"/>
              </a:rPr>
              <a:t> </a:t>
            </a:r>
            <a:r>
              <a:rPr lang="en-US" sz="2000" b="1" dirty="0" err="1">
                <a:solidFill>
                  <a:srgbClr val="00FFFF"/>
                </a:solidFill>
                <a:effectLst/>
                <a:latin typeface="Calibri" pitchFamily="34" charset="0"/>
              </a:rPr>
              <a:t>hasan</a:t>
            </a:r>
            <a:r>
              <a:rPr lang="en-US" sz="2000" b="1" dirty="0">
                <a:solidFill>
                  <a:srgbClr val="00FFFF"/>
                </a:solidFill>
                <a:effectLst/>
                <a:latin typeface="Calibri" pitchFamily="34" charset="0"/>
              </a:rPr>
              <a: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iterate type="wd">
                                    <p:tmAbs val="200"/>
                                  </p:iterate>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iterate type="wd">
                                    <p:tmAbs val="200"/>
                                  </p:iterate>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iterate type="wd">
                                    <p:tmAbs val="200"/>
                                  </p:iterate>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iterate type="wd">
                                    <p:tmAbs val="200"/>
                                  </p:iterate>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304800" y="609600"/>
            <a:ext cx="8382000" cy="5486400"/>
          </a:xfrm>
        </p:spPr>
        <p:txBody>
          <a:bodyPr/>
          <a:lstStyle/>
          <a:p>
            <a:r>
              <a:rPr lang="sv-SE" sz="11500" b="1" dirty="0">
                <a:solidFill>
                  <a:schemeClr val="tx1"/>
                </a:solidFill>
                <a:effectLst/>
                <a:latin typeface="Calibri" panose="020F0502020204030204" pitchFamily="34" charset="0"/>
                <a:cs typeface="Calibri" panose="020F0502020204030204" pitchFamily="34" charset="0"/>
              </a:rPr>
              <a:t>2</a:t>
            </a:r>
            <a:br>
              <a:rPr lang="sv-SE" b="1" dirty="0">
                <a:solidFill>
                  <a:srgbClr val="FFFF00"/>
                </a:solidFill>
                <a:effectLst/>
                <a:latin typeface="Calibri" panose="020F0502020204030204" pitchFamily="34" charset="0"/>
                <a:cs typeface="Calibri" panose="020F0502020204030204" pitchFamily="34" charset="0"/>
              </a:rPr>
            </a:br>
            <a:r>
              <a:rPr lang="sv-SE" sz="6000" b="1" dirty="0">
                <a:solidFill>
                  <a:srgbClr val="FFFF00"/>
                </a:solidFill>
                <a:effectLst/>
                <a:latin typeface="Calibri" panose="020F0502020204030204" pitchFamily="34" charset="0"/>
                <a:cs typeface="Calibri" panose="020F0502020204030204" pitchFamily="34" charset="0"/>
              </a:rPr>
              <a:t>Lelah Dalam Berdakwah Mengajak Kepada Kebaikan Dan Mencegah Kemungkaran</a:t>
            </a:r>
            <a:endParaRPr lang="en-ID" sz="6000" dirty="0">
              <a:solidFill>
                <a:srgbClr val="FFFF00"/>
              </a:solidFill>
              <a:effectLst/>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1870725"/>
      </p:ext>
    </p:extLst>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Orbit</Template>
  <TotalTime>2552</TotalTime>
  <Words>1707</Words>
  <Application>Microsoft Office PowerPoint</Application>
  <PresentationFormat>On-screen Show (4:3)</PresentationFormat>
  <Paragraphs>119</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Traditional Arabic</vt:lpstr>
      <vt:lpstr>Wingdings</vt:lpstr>
      <vt:lpstr>Orbit</vt:lpstr>
      <vt:lpstr>PowerPoint Presentation</vt:lpstr>
      <vt:lpstr>PowerPoint Presentation</vt:lpstr>
      <vt:lpstr>1 Lelah Dalam Berjihad Di Jalan Allah</vt:lpstr>
      <vt:lpstr>PowerPoint Presentation</vt:lpstr>
      <vt:lpstr>PowerPoint Presentation</vt:lpstr>
      <vt:lpstr>PowerPoint Presentation</vt:lpstr>
      <vt:lpstr>PowerPoint Presentation</vt:lpstr>
      <vt:lpstr>PowerPoint Presentation</vt:lpstr>
      <vt:lpstr>2 Lelah Dalam Berdakwah Mengajak Kepada Kebaikan Dan Mencegah Kemungkaran</vt:lpstr>
      <vt:lpstr>PowerPoint Presentation</vt:lpstr>
      <vt:lpstr>PowerPoint Presentation</vt:lpstr>
      <vt:lpstr>3 Lelah Dalam Beribadah Dan Beramal Sholeh </vt:lpstr>
      <vt:lpstr>PowerPoint Presentation</vt:lpstr>
      <vt:lpstr>PowerPoint Presentation</vt:lpstr>
      <vt:lpstr>4 Lelah Mengandung, Melahirkan, Menyusui, Merawat dan Mendidik Anak</vt:lpstr>
      <vt:lpstr>PowerPoint Presentation</vt:lpstr>
      <vt:lpstr>PowerPoint Presentation</vt:lpstr>
      <vt:lpstr>PowerPoint Presentation</vt:lpstr>
      <vt:lpstr>5 Lelah Dalam Mencari Nafkah Yang Halal</vt:lpstr>
      <vt:lpstr>PowerPoint Presentation</vt:lpstr>
      <vt:lpstr>PowerPoint Presentation</vt:lpstr>
      <vt:lpstr>6 Lelah Mengurus Keluarga</vt:lpstr>
      <vt:lpstr>PowerPoint Presentation</vt:lpstr>
      <vt:lpstr>PowerPoint Presentation</vt:lpstr>
      <vt:lpstr>PowerPoint Presentation</vt:lpstr>
      <vt:lpstr>PowerPoint Presentation</vt:lpstr>
      <vt:lpstr>7 Lelah Dalam Menuntut Ilmu</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8 Lelah Dalam Kesusahan, Kekurangan Dan Sakit</vt:lpstr>
      <vt:lpstr>أَحَسِبَ النَّاسُ أَنْ يُتْرَكُوا أَنْ يَقُولُوا آَمَنَّا وَهُمْ لَا يُفْتَنُونَ (2) وَلَقَدْ فَتَنَّا الَّذِينَ مِنْ قَبْلِهِمْ فَلَيَعْلَمَنَّ اللَّهُ الَّذِينَ صَدَقُوا وَلَيَعْلَمَنَّ الْكَاذِبِينَ “Apakah manusia  mengira bahwa mereka dibiarkan (saja) mengatakan : "Kami telah beriman", sedang mereka tidak diuji lagi?   Dan sesungguhnya kami telah menguji orang-orang yang sebelum mereka, maka sesungguhnya Allah mengetahui orang-orang yang benar imannya dan sesungguhnya Dia mengetahui orang-orang yang dusta” (QS Al Ankabut 2 – 3)</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Ice Breaker</dc:title>
  <dc:creator>naga</dc:creator>
  <cp:lastModifiedBy>USER</cp:lastModifiedBy>
  <cp:revision>615</cp:revision>
  <dcterms:created xsi:type="dcterms:W3CDTF">2007-01-04T20:53:30Z</dcterms:created>
  <dcterms:modified xsi:type="dcterms:W3CDTF">2019-05-09T22:49:53Z</dcterms:modified>
</cp:coreProperties>
</file>