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4"/>
  </p:notesMasterIdLst>
  <p:sldIdLst>
    <p:sldId id="256" r:id="rId2"/>
    <p:sldId id="345" r:id="rId3"/>
    <p:sldId id="359" r:id="rId4"/>
    <p:sldId id="383" r:id="rId5"/>
    <p:sldId id="350" r:id="rId6"/>
    <p:sldId id="419" r:id="rId7"/>
    <p:sldId id="386" r:id="rId8"/>
    <p:sldId id="389" r:id="rId9"/>
    <p:sldId id="390" r:id="rId10"/>
    <p:sldId id="421" r:id="rId11"/>
    <p:sldId id="422" r:id="rId12"/>
    <p:sldId id="423" r:id="rId13"/>
    <p:sldId id="429" r:id="rId14"/>
    <p:sldId id="430" r:id="rId15"/>
    <p:sldId id="431" r:id="rId16"/>
    <p:sldId id="433" r:id="rId17"/>
    <p:sldId id="434" r:id="rId18"/>
    <p:sldId id="435" r:id="rId19"/>
    <p:sldId id="436" r:id="rId20"/>
    <p:sldId id="437" r:id="rId21"/>
    <p:sldId id="438" r:id="rId22"/>
    <p:sldId id="439" r:id="rId23"/>
    <p:sldId id="440" r:id="rId24"/>
    <p:sldId id="441" r:id="rId25"/>
    <p:sldId id="442" r:id="rId26"/>
    <p:sldId id="444" r:id="rId27"/>
    <p:sldId id="445" r:id="rId28"/>
    <p:sldId id="446" r:id="rId29"/>
    <p:sldId id="447" r:id="rId30"/>
    <p:sldId id="448" r:id="rId31"/>
    <p:sldId id="449" r:id="rId32"/>
    <p:sldId id="450" r:id="rId33"/>
    <p:sldId id="451" r:id="rId34"/>
    <p:sldId id="452" r:id="rId35"/>
    <p:sldId id="453" r:id="rId36"/>
    <p:sldId id="454" r:id="rId37"/>
    <p:sldId id="455" r:id="rId38"/>
    <p:sldId id="456" r:id="rId39"/>
    <p:sldId id="457" r:id="rId40"/>
    <p:sldId id="458" r:id="rId41"/>
    <p:sldId id="459" r:id="rId42"/>
    <p:sldId id="460"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00099"/>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0" d="100"/>
          <a:sy n="70" d="100"/>
        </p:scale>
        <p:origin x="-426" y="-4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047A56-EACF-465A-8041-10AD64C713EB}" type="datetimeFigureOut">
              <a:rPr lang="en-US" smtClean="0"/>
              <a:pPr/>
              <a:t>3/25/2018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409C54-937D-43AE-A3F6-84ADE5E7F39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BA5440-29E4-40F1-8042-760525494B64}" type="datetimeFigureOut">
              <a:rPr lang="en-US" smtClean="0"/>
              <a:pPr/>
              <a:t>3/25/2018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BA5440-29E4-40F1-8042-760525494B64}" type="datetimeFigureOut">
              <a:rPr lang="en-US" smtClean="0"/>
              <a:pPr/>
              <a:t>3/25/2018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BA5440-29E4-40F1-8042-760525494B64}" type="datetimeFigureOut">
              <a:rPr lang="en-US" smtClean="0"/>
              <a:pPr/>
              <a:t>3/25/2018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BA5440-29E4-40F1-8042-760525494B64}" type="datetimeFigureOut">
              <a:rPr lang="en-US" smtClean="0"/>
              <a:pPr/>
              <a:t>3/25/2018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BA5440-29E4-40F1-8042-760525494B64}" type="datetimeFigureOut">
              <a:rPr lang="en-US" smtClean="0"/>
              <a:pPr/>
              <a:t>3/25/2018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BA5440-29E4-40F1-8042-760525494B64}" type="datetimeFigureOut">
              <a:rPr lang="en-US" smtClean="0"/>
              <a:pPr/>
              <a:t>3/25/2018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BA5440-29E4-40F1-8042-760525494B64}" type="datetimeFigureOut">
              <a:rPr lang="en-US" smtClean="0"/>
              <a:pPr/>
              <a:t>3/25/2018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BA5440-29E4-40F1-8042-760525494B64}" type="datetimeFigureOut">
              <a:rPr lang="en-US" smtClean="0"/>
              <a:pPr/>
              <a:t>3/25/2018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BA5440-29E4-40F1-8042-760525494B64}" type="datetimeFigureOut">
              <a:rPr lang="en-US" smtClean="0"/>
              <a:pPr/>
              <a:t>3/25/2018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BA5440-29E4-40F1-8042-760525494B64}" type="datetimeFigureOut">
              <a:rPr lang="en-US" smtClean="0"/>
              <a:pPr/>
              <a:t>3/25/2018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BA5440-29E4-40F1-8042-760525494B64}" type="datetimeFigureOut">
              <a:rPr lang="en-US" smtClean="0"/>
              <a:pPr/>
              <a:t>3/25/2018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A2C75-115E-46FF-B075-C9E75FC6E646}"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BA5440-29E4-40F1-8042-760525494B64}" type="datetimeFigureOut">
              <a:rPr lang="en-US" smtClean="0"/>
              <a:pPr/>
              <a:t>3/25/2018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1A2C75-115E-46FF-B075-C9E75FC6E64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81400" y="533400"/>
            <a:ext cx="5562600" cy="5486400"/>
          </a:xfrm>
          <a:solidFill>
            <a:schemeClr val="tx1"/>
          </a:solidFill>
        </p:spPr>
        <p:txBody>
          <a:bodyPr>
            <a:noAutofit/>
          </a:bodyPr>
          <a:lstStyle/>
          <a:p>
            <a:r>
              <a:rPr lang="en-US" sz="7200" b="1" dirty="0" smtClean="0">
                <a:solidFill>
                  <a:srgbClr val="FFFF00"/>
                </a:solidFill>
              </a:rPr>
              <a:t>Bersihkan Hati Menyambut Bulan Suci</a:t>
            </a:r>
            <a:endParaRPr lang="en-US" sz="7200" dirty="0">
              <a:solidFill>
                <a:srgbClr val="FFFF00"/>
              </a:solidFill>
            </a:endParaRPr>
          </a:p>
        </p:txBody>
      </p:sp>
      <p:pic>
        <p:nvPicPr>
          <p:cNvPr id="6" name="Picture 5" descr="doctrinesLeftBar.jpg"/>
          <p:cNvPicPr>
            <a:picLocks noChangeAspect="1"/>
          </p:cNvPicPr>
          <p:nvPr/>
        </p:nvPicPr>
        <p:blipFill>
          <a:blip r:embed="rId2"/>
          <a:stretch>
            <a:fillRect/>
          </a:stretch>
        </p:blipFill>
        <p:spPr>
          <a:xfrm>
            <a:off x="304801" y="0"/>
            <a:ext cx="3276600" cy="6858001"/>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ppt_x</p:attrName>
                                        </p:attrNameLst>
                                      </p:cBhvr>
                                      <p:tavLst>
                                        <p:tav tm="0">
                                          <p:val>
                                            <p:strVal val="#ppt_x"/>
                                          </p:val>
                                        </p:tav>
                                        <p:tav tm="100000">
                                          <p:val>
                                            <p:strVal val="#ppt_x"/>
                                          </p:val>
                                        </p:tav>
                                      </p:tavLst>
                                    </p:anim>
                                    <p:anim calcmode="lin" valueType="num">
                                      <p:cBhvr>
                                        <p:cTn id="9" dur="2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54562"/>
          </a:xfrm>
        </p:spPr>
        <p:txBody>
          <a:bodyPr>
            <a:noAutofit/>
          </a:bodyPr>
          <a:lstStyle/>
          <a:p>
            <a:pPr rtl="1"/>
            <a:r>
              <a:rPr lang="en-US" sz="8000" b="1" dirty="0" smtClean="0">
                <a:solidFill>
                  <a:srgbClr val="FFFF00"/>
                </a:solidFill>
                <a:cs typeface="Traditional Arabic" pitchFamily="2" charset="-78"/>
              </a:rPr>
              <a:t>Zuhud Terhadap Dunia</a:t>
            </a:r>
            <a:endParaRPr lang="en-US" sz="80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10600" cy="6324600"/>
          </a:xfrm>
        </p:spPr>
        <p:txBody>
          <a:bodyPr>
            <a:normAutofit/>
          </a:bodyPr>
          <a:lstStyle/>
          <a:p>
            <a:pPr marL="0" indent="0" algn="ctr" rtl="1">
              <a:buNone/>
            </a:pPr>
            <a:r>
              <a:rPr lang="ar-SA" sz="5400" dirty="0" smtClean="0">
                <a:solidFill>
                  <a:schemeClr val="bg1"/>
                </a:solidFill>
                <a:cs typeface="Traditional Arabic" pitchFamily="2" charset="-78"/>
              </a:rPr>
              <a:t>مَن </a:t>
            </a:r>
            <a:r>
              <a:rPr lang="ar-SA" sz="5400" dirty="0">
                <a:solidFill>
                  <a:schemeClr val="bg1"/>
                </a:solidFill>
                <a:cs typeface="Traditional Arabic" pitchFamily="2" charset="-78"/>
              </a:rPr>
              <a:t>كانت نِيَّتُه الآخرةَ جَمَعَ الله عليه أمرَه، وجعل غناه في قلبه وأَتَتْه الدنيا وهي راغمة، ومن كانت نيتُه الدنيا فَرَّق الله عليه أمره، وجعل فَقْرَه بين عينيه ولم يَأتِه من الدنيا إلا ما كُتِبَ </a:t>
            </a:r>
            <a:r>
              <a:rPr lang="ar-SA" sz="5400" dirty="0" smtClean="0">
                <a:solidFill>
                  <a:schemeClr val="bg1"/>
                </a:solidFill>
                <a:cs typeface="Traditional Arabic" pitchFamily="2" charset="-78"/>
              </a:rPr>
              <a:t>له. </a:t>
            </a:r>
            <a:endParaRPr lang="en-US" sz="5400" dirty="0" smtClean="0">
              <a:solidFill>
                <a:schemeClr val="bg1"/>
              </a:solidFill>
              <a:cs typeface="Traditional Arabic" pitchFamily="2" charset="-78"/>
            </a:endParaRPr>
          </a:p>
          <a:p>
            <a:pPr marL="0" indent="0" algn="ctr" rtl="1">
              <a:buNone/>
            </a:pPr>
            <a:r>
              <a:rPr lang="ar-SA" sz="5400" dirty="0" smtClean="0">
                <a:solidFill>
                  <a:schemeClr val="bg1"/>
                </a:solidFill>
                <a:cs typeface="Traditional Arabic" pitchFamily="2" charset="-78"/>
              </a:rPr>
              <a:t> </a:t>
            </a:r>
          </a:p>
          <a:p>
            <a:pPr algn="just" rtl="1"/>
            <a:r>
              <a:rPr lang="ar-SA" sz="3600" dirty="0" smtClean="0">
                <a:solidFill>
                  <a:srgbClr val="FFFF00"/>
                </a:solidFill>
                <a:cs typeface="Traditional Arabic" pitchFamily="2" charset="-78"/>
              </a:rPr>
              <a:t>إسناده </a:t>
            </a:r>
            <a:r>
              <a:rPr lang="ar-SA" sz="3600" dirty="0">
                <a:solidFill>
                  <a:srgbClr val="FFFF00"/>
                </a:solidFill>
                <a:cs typeface="Traditional Arabic" pitchFamily="2" charset="-78"/>
              </a:rPr>
              <a:t>صحيح، أخرجه ابن عبد البَرّ، وابن أبي عاصم، والطحاوي في مشكله، وقال الترمذي: حسن.</a:t>
            </a:r>
            <a:endParaRPr lang="en-US" sz="3600" dirty="0">
              <a:solidFill>
                <a:srgbClr val="FFFF00"/>
              </a:solidFill>
              <a:cs typeface="Traditional Arabic" pitchFamily="2" charset="-78"/>
            </a:endParaRPr>
          </a:p>
          <a:p>
            <a:pPr algn="just" rtl="1"/>
            <a:endParaRPr lang="en-US" sz="3600" dirty="0">
              <a:solidFill>
                <a:schemeClr val="bg1"/>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10600" cy="6324600"/>
          </a:xfrm>
        </p:spPr>
        <p:txBody>
          <a:bodyPr>
            <a:noAutofit/>
          </a:bodyPr>
          <a:lstStyle/>
          <a:p>
            <a:pPr marL="0" indent="0" algn="ctr">
              <a:buNone/>
            </a:pPr>
            <a:r>
              <a:rPr lang="en-US" sz="3000" i="1" dirty="0" err="1" smtClean="0">
                <a:solidFill>
                  <a:schemeClr val="bg1"/>
                </a:solidFill>
                <a:cs typeface="Traditional Arabic" pitchFamily="2" charset="-78"/>
              </a:rPr>
              <a:t>Barangsiapa</a:t>
            </a:r>
            <a:r>
              <a:rPr lang="en-US" sz="3000" i="1" dirty="0" smtClean="0">
                <a:solidFill>
                  <a:schemeClr val="bg1"/>
                </a:solidFill>
                <a:cs typeface="Traditional Arabic" pitchFamily="2" charset="-78"/>
              </a:rPr>
              <a:t> yang  </a:t>
            </a:r>
            <a:r>
              <a:rPr lang="en-US" sz="3000" i="1" dirty="0" err="1" smtClean="0">
                <a:solidFill>
                  <a:schemeClr val="bg1"/>
                </a:solidFill>
                <a:cs typeface="Traditional Arabic" pitchFamily="2" charset="-78"/>
              </a:rPr>
              <a:t>keinginannya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niatnya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dalam</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beramal</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adalah</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akhirat</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maka</a:t>
            </a:r>
            <a:r>
              <a:rPr lang="en-US" sz="3000" i="1" dirty="0" smtClean="0">
                <a:solidFill>
                  <a:schemeClr val="bg1"/>
                </a:solidFill>
                <a:cs typeface="Traditional Arabic" pitchFamily="2" charset="-78"/>
              </a:rPr>
              <a:t> Allah </a:t>
            </a:r>
            <a:r>
              <a:rPr lang="en-US" sz="3000" i="1" dirty="0" err="1" smtClean="0">
                <a:solidFill>
                  <a:schemeClr val="bg1"/>
                </a:solidFill>
                <a:cs typeface="Traditional Arabic" pitchFamily="2" charset="-78"/>
              </a:rPr>
              <a:t>akan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kumpulkan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seluruh</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urusannya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menjadikan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kekayaannya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ada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dalam</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hatinya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serta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dunia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akan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mendatanginya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dengan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penuh</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kemudahan</a:t>
            </a:r>
            <a:r>
              <a:rPr lang="en-US" sz="3000" i="1" dirty="0" smtClean="0">
                <a:solidFill>
                  <a:schemeClr val="bg1"/>
                </a:solidFill>
                <a:cs typeface="Traditional Arabic" pitchFamily="2" charset="-78"/>
              </a:rPr>
              <a:t>. Dan </a:t>
            </a:r>
            <a:r>
              <a:rPr lang="en-US" sz="3000" i="1" dirty="0" err="1" smtClean="0">
                <a:solidFill>
                  <a:schemeClr val="bg1"/>
                </a:solidFill>
                <a:cs typeface="Traditional Arabic" pitchFamily="2" charset="-78"/>
              </a:rPr>
              <a:t>barangsiapa</a:t>
            </a:r>
            <a:r>
              <a:rPr lang="en-US" sz="3000" i="1" dirty="0" smtClean="0">
                <a:solidFill>
                  <a:schemeClr val="bg1"/>
                </a:solidFill>
                <a:cs typeface="Traditional Arabic" pitchFamily="2" charset="-78"/>
              </a:rPr>
              <a:t> yang  </a:t>
            </a:r>
            <a:r>
              <a:rPr lang="en-US" sz="3000" i="1" dirty="0" err="1" smtClean="0">
                <a:solidFill>
                  <a:schemeClr val="bg1"/>
                </a:solidFill>
                <a:cs typeface="Traditional Arabic" pitchFamily="2" charset="-78"/>
              </a:rPr>
              <a:t>keinginannya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niatnya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dalam</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beramal</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hanya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untuk</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keuntungan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dunia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maka</a:t>
            </a:r>
            <a:r>
              <a:rPr lang="en-US" sz="3000" i="1" dirty="0" smtClean="0">
                <a:solidFill>
                  <a:schemeClr val="bg1"/>
                </a:solidFill>
                <a:cs typeface="Traditional Arabic" pitchFamily="2" charset="-78"/>
              </a:rPr>
              <a:t> Allah </a:t>
            </a:r>
            <a:r>
              <a:rPr lang="en-US" sz="3000" i="1" dirty="0" err="1" smtClean="0">
                <a:solidFill>
                  <a:schemeClr val="bg1"/>
                </a:solidFill>
                <a:cs typeface="Traditional Arabic" pitchFamily="2" charset="-78"/>
              </a:rPr>
              <a:t>akan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jauhkan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urusan-urusannya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darinya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menjadikan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ketakutan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akan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kemiskinan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selalu</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di</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depan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pelupuk</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matanya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sedangkan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bagiannya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dari</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dunia</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tidak</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akan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datang</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kecuali</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apa</a:t>
            </a:r>
            <a:r>
              <a:rPr lang="en-US" sz="3000" i="1" dirty="0" smtClean="0">
                <a:solidFill>
                  <a:schemeClr val="bg1"/>
                </a:solidFill>
                <a:cs typeface="Traditional Arabic" pitchFamily="2" charset="-78"/>
              </a:rPr>
              <a:t> yang </a:t>
            </a:r>
            <a:r>
              <a:rPr lang="en-US" sz="3000" i="1" dirty="0" err="1" smtClean="0">
                <a:solidFill>
                  <a:schemeClr val="bg1"/>
                </a:solidFill>
                <a:cs typeface="Traditional Arabic" pitchFamily="2" charset="-78"/>
              </a:rPr>
              <a:t>memang</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telah</a:t>
            </a:r>
            <a:r>
              <a:rPr lang="en-US" sz="3000" i="1" dirty="0" smtClean="0">
                <a:solidFill>
                  <a:schemeClr val="bg1"/>
                </a:solidFill>
                <a:cs typeface="Traditional Arabic" pitchFamily="2" charset="-78"/>
              </a:rPr>
              <a:t> Allah </a:t>
            </a:r>
            <a:r>
              <a:rPr lang="en-US" sz="3000" i="1" dirty="0" err="1" smtClean="0">
                <a:solidFill>
                  <a:schemeClr val="bg1"/>
                </a:solidFill>
                <a:cs typeface="Traditional Arabic" pitchFamily="2" charset="-78"/>
              </a:rPr>
              <a:t>tuliskan</a:t>
            </a:r>
            <a:r>
              <a:rPr lang="en-US" sz="3000" i="1" dirty="0" smtClean="0">
                <a:solidFill>
                  <a:schemeClr val="bg1"/>
                </a:solidFill>
                <a:cs typeface="Traditional Arabic" pitchFamily="2" charset="-78"/>
              </a:rPr>
              <a:t> </a:t>
            </a:r>
            <a:r>
              <a:rPr lang="en-US" sz="3000" i="1" dirty="0" err="1" smtClean="0">
                <a:solidFill>
                  <a:schemeClr val="bg1"/>
                </a:solidFill>
                <a:cs typeface="Traditional Arabic" pitchFamily="2" charset="-78"/>
              </a:rPr>
              <a:t>untuknya</a:t>
            </a:r>
            <a:r>
              <a:rPr lang="en-US" sz="3000" i="1" dirty="0" smtClean="0">
                <a:solidFill>
                  <a:schemeClr val="bg1"/>
                </a:solidFill>
                <a:cs typeface="Traditional Arabic" pitchFamily="2" charset="-78"/>
              </a:rPr>
              <a:t>”</a:t>
            </a:r>
          </a:p>
          <a:p>
            <a:pPr marL="0" indent="0" algn="ctr">
              <a:buNone/>
            </a:pPr>
            <a:r>
              <a:rPr lang="en-US" sz="3000" b="1" dirty="0" smtClean="0">
                <a:solidFill>
                  <a:srgbClr val="00FFFF"/>
                </a:solidFill>
                <a:cs typeface="Traditional Arabic" pitchFamily="2" charset="-78"/>
              </a:rPr>
              <a:t>(</a:t>
            </a:r>
            <a:r>
              <a:rPr lang="en-US" sz="3000" b="1" dirty="0" err="1" smtClean="0">
                <a:solidFill>
                  <a:srgbClr val="00FFFF"/>
                </a:solidFill>
                <a:cs typeface="Traditional Arabic" pitchFamily="2" charset="-78"/>
              </a:rPr>
              <a:t>Shahih</a:t>
            </a:r>
            <a:r>
              <a:rPr lang="en-US" sz="3000" b="1" dirty="0" smtClean="0">
                <a:solidFill>
                  <a:srgbClr val="00FFFF"/>
                </a:solidFill>
                <a:cs typeface="Traditional Arabic" pitchFamily="2" charset="-78"/>
              </a:rPr>
              <a:t> </a:t>
            </a:r>
            <a:r>
              <a:rPr lang="en-US" sz="3000" b="1" dirty="0" err="1" smtClean="0">
                <a:solidFill>
                  <a:srgbClr val="00FFFF"/>
                </a:solidFill>
                <a:cs typeface="Traditional Arabic" pitchFamily="2" charset="-78"/>
              </a:rPr>
              <a:t>diriwayatkan</a:t>
            </a:r>
            <a:r>
              <a:rPr lang="en-US" sz="3000" b="1" dirty="0" smtClean="0">
                <a:solidFill>
                  <a:srgbClr val="00FFFF"/>
                </a:solidFill>
                <a:cs typeface="Traditional Arabic" pitchFamily="2" charset="-78"/>
              </a:rPr>
              <a:t> </a:t>
            </a:r>
            <a:r>
              <a:rPr lang="en-US" sz="3000" b="1" dirty="0" err="1" smtClean="0">
                <a:solidFill>
                  <a:srgbClr val="00FFFF"/>
                </a:solidFill>
                <a:cs typeface="Traditional Arabic" pitchFamily="2" charset="-78"/>
              </a:rPr>
              <a:t>oleh</a:t>
            </a:r>
            <a:r>
              <a:rPr lang="en-US" sz="3000" b="1" dirty="0" smtClean="0">
                <a:solidFill>
                  <a:srgbClr val="00FFFF"/>
                </a:solidFill>
                <a:cs typeface="Traditional Arabic" pitchFamily="2" charset="-78"/>
              </a:rPr>
              <a:t> </a:t>
            </a:r>
            <a:r>
              <a:rPr lang="en-US" sz="3000" b="1" dirty="0" err="1" smtClean="0">
                <a:solidFill>
                  <a:srgbClr val="00FFFF"/>
                </a:solidFill>
                <a:cs typeface="Traditional Arabic" pitchFamily="2" charset="-78"/>
              </a:rPr>
              <a:t>Ibnu</a:t>
            </a:r>
            <a:r>
              <a:rPr lang="en-US" sz="3000" b="1" dirty="0" smtClean="0">
                <a:solidFill>
                  <a:srgbClr val="00FFFF"/>
                </a:solidFill>
                <a:cs typeface="Traditional Arabic" pitchFamily="2" charset="-78"/>
              </a:rPr>
              <a:t> </a:t>
            </a:r>
            <a:r>
              <a:rPr lang="en-US" sz="3000" b="1" dirty="0" err="1" smtClean="0">
                <a:solidFill>
                  <a:srgbClr val="00FFFF"/>
                </a:solidFill>
                <a:cs typeface="Traditional Arabic" pitchFamily="2" charset="-78"/>
              </a:rPr>
              <a:t>Abdil</a:t>
            </a:r>
            <a:r>
              <a:rPr lang="en-US" sz="3000" b="1" dirty="0" smtClean="0">
                <a:solidFill>
                  <a:srgbClr val="00FFFF"/>
                </a:solidFill>
                <a:cs typeface="Traditional Arabic" pitchFamily="2" charset="-78"/>
              </a:rPr>
              <a:t> Barr)</a:t>
            </a:r>
            <a:endParaRPr lang="en-US" sz="3000" b="1" dirty="0">
              <a:solidFill>
                <a:srgbClr val="00FFFF"/>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4754562"/>
          </a:xfrm>
        </p:spPr>
        <p:txBody>
          <a:bodyPr>
            <a:normAutofit/>
          </a:bodyPr>
          <a:lstStyle/>
          <a:p>
            <a:pPr rtl="1"/>
            <a:r>
              <a:rPr lang="en-US" sz="9600" b="1" dirty="0" smtClean="0">
                <a:solidFill>
                  <a:srgbClr val="FFFF00"/>
                </a:solidFill>
                <a:cs typeface="Traditional Arabic" pitchFamily="2" charset="-78"/>
              </a:rPr>
              <a:t>Pertemanan</a:t>
            </a:r>
            <a:endParaRPr lang="en-US" sz="138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a:bodyPr>
          <a:lstStyle/>
          <a:p>
            <a:pPr algn="just" rtl="1">
              <a:buNone/>
            </a:pPr>
            <a:r>
              <a:rPr lang="ar-SA" dirty="0" smtClean="0">
                <a:solidFill>
                  <a:srgbClr val="FFFF00"/>
                </a:solidFill>
                <a:cs typeface="Traditional Arabic" pitchFamily="2" charset="-78"/>
              </a:rPr>
              <a:t>سنن أبي داود - (ج 2 / ص 675)</a:t>
            </a:r>
          </a:p>
          <a:p>
            <a:pPr marL="0" indent="0" algn="just" rtl="1">
              <a:buNone/>
            </a:pPr>
            <a:r>
              <a:rPr lang="ar-SA" sz="4800" dirty="0" smtClean="0">
                <a:solidFill>
                  <a:schemeClr val="bg1"/>
                </a:solidFill>
                <a:cs typeface="Traditional Arabic" pitchFamily="2" charset="-78"/>
              </a:rPr>
              <a:t>عن أبي هريرة </a:t>
            </a:r>
            <a:r>
              <a:rPr lang="en-US" sz="4800" dirty="0" smtClean="0">
                <a:solidFill>
                  <a:srgbClr val="FFFF00"/>
                </a:solidFill>
                <a:cs typeface="Traditional Arabic" pitchFamily="2" charset="-78"/>
                <a:sym typeface="AGA Arabesque"/>
              </a:rPr>
              <a:t></a:t>
            </a:r>
            <a:r>
              <a:rPr lang="en-US" sz="4800" dirty="0" smtClean="0">
                <a:cs typeface="Traditional Arabic" pitchFamily="2" charset="-78"/>
                <a:sym typeface="AGA Arabesque"/>
              </a:rPr>
              <a:t> </a:t>
            </a:r>
            <a:r>
              <a:rPr lang="ar-SA" sz="4800" dirty="0" smtClean="0">
                <a:cs typeface="Traditional Arabic" pitchFamily="2" charset="-78"/>
                <a:sym typeface="AGA Arabesque"/>
              </a:rPr>
              <a:t> </a:t>
            </a:r>
            <a:r>
              <a:rPr lang="ar-SA" sz="4800" dirty="0" smtClean="0">
                <a:solidFill>
                  <a:schemeClr val="bg1"/>
                </a:solidFill>
                <a:cs typeface="Traditional Arabic" pitchFamily="2" charset="-78"/>
              </a:rPr>
              <a:t>: أن النبي </a:t>
            </a:r>
            <a:r>
              <a:rPr lang="en-US" sz="4800" dirty="0" smtClean="0">
                <a:solidFill>
                  <a:srgbClr val="FFFF00"/>
                </a:solidFill>
                <a:effectLst/>
                <a:cs typeface="Traditional Arabic" pitchFamily="2" charset="-78"/>
                <a:sym typeface="AGA Arabesque"/>
              </a:rPr>
              <a:t> </a:t>
            </a:r>
            <a:r>
              <a:rPr lang="ar-SA" sz="4800" dirty="0" smtClean="0">
                <a:solidFill>
                  <a:srgbClr val="FFFF00"/>
                </a:solidFill>
                <a:effectLst/>
                <a:cs typeface="Traditional Arabic" pitchFamily="2" charset="-78"/>
                <a:sym typeface="AGA Arabesque"/>
              </a:rPr>
              <a:t> </a:t>
            </a:r>
            <a:r>
              <a:rPr lang="ar-SA" sz="4800" dirty="0" smtClean="0">
                <a:solidFill>
                  <a:schemeClr val="bg1"/>
                </a:solidFill>
                <a:cs typeface="Traditional Arabic" pitchFamily="2" charset="-78"/>
              </a:rPr>
              <a:t>قال " </a:t>
            </a:r>
            <a:r>
              <a:rPr lang="ar-SA" sz="4800" dirty="0" smtClean="0">
                <a:solidFill>
                  <a:srgbClr val="00FFFF"/>
                </a:solidFill>
                <a:cs typeface="Traditional Arabic" pitchFamily="2" charset="-78"/>
              </a:rPr>
              <a:t>الرجل على دين خليله فلينظر أحدكم من يخالل </a:t>
            </a:r>
            <a:r>
              <a:rPr lang="ar-SA" sz="4800" dirty="0" smtClean="0">
                <a:solidFill>
                  <a:schemeClr val="bg1"/>
                </a:solidFill>
                <a:cs typeface="Traditional Arabic" pitchFamily="2" charset="-78"/>
              </a:rPr>
              <a:t>" </a:t>
            </a:r>
            <a:r>
              <a:rPr lang="ar-SA" sz="4400" dirty="0" smtClean="0">
                <a:solidFill>
                  <a:schemeClr val="bg1"/>
                </a:solidFill>
                <a:cs typeface="Traditional Arabic" pitchFamily="2" charset="-78"/>
              </a:rPr>
              <a:t>. </a:t>
            </a:r>
            <a:r>
              <a:rPr lang="ar-SA" sz="3600" dirty="0" smtClean="0">
                <a:solidFill>
                  <a:srgbClr val="FFFF00"/>
                </a:solidFill>
                <a:cs typeface="Traditional Arabic" pitchFamily="2" charset="-78"/>
              </a:rPr>
              <a:t>قال الشيخ الألباني : حسن</a:t>
            </a:r>
          </a:p>
          <a:p>
            <a:pPr marL="0" indent="0" algn="just" rtl="1">
              <a:buNone/>
            </a:pPr>
            <a:r>
              <a:rPr lang="ar-SA" sz="4400" dirty="0" smtClean="0">
                <a:solidFill>
                  <a:schemeClr val="bg1"/>
                </a:solidFill>
                <a:cs typeface="Traditional Arabic" pitchFamily="2" charset="-78"/>
              </a:rPr>
              <a:t>عن ابن عباس قال: "قيل : يا رسول اللّه، أي جلسائنا خير؟ قال </a:t>
            </a:r>
            <a:r>
              <a:rPr lang="en-US" sz="4400" dirty="0" smtClean="0">
                <a:solidFill>
                  <a:srgbClr val="FFFF00"/>
                </a:solidFill>
                <a:effectLst/>
                <a:cs typeface="Traditional Arabic" pitchFamily="2" charset="-78"/>
                <a:sym typeface="AGA Arabesque"/>
              </a:rPr>
              <a:t></a:t>
            </a:r>
            <a:r>
              <a:rPr lang="ar-SA" sz="4400" dirty="0" smtClean="0">
                <a:solidFill>
                  <a:schemeClr val="bg1"/>
                </a:solidFill>
                <a:cs typeface="Traditional Arabic" pitchFamily="2" charset="-78"/>
              </a:rPr>
              <a:t> : ”</a:t>
            </a:r>
            <a:r>
              <a:rPr lang="ar-SA" sz="4400" b="1" dirty="0" smtClean="0">
                <a:solidFill>
                  <a:srgbClr val="00FFFF"/>
                </a:solidFill>
                <a:cs typeface="Traditional Arabic" pitchFamily="2" charset="-78"/>
              </a:rPr>
              <a:t>من ذكركم باللّه رؤيته، وزاد في علمكم منطقه، وذكركم بالآخرة عمله</a:t>
            </a:r>
            <a:r>
              <a:rPr lang="ar-SA" sz="4400" b="1" dirty="0" smtClean="0">
                <a:solidFill>
                  <a:schemeClr val="bg1"/>
                </a:solidFill>
                <a:cs typeface="Traditional Arabic" pitchFamily="2" charset="-78"/>
              </a:rPr>
              <a:t>”. </a:t>
            </a:r>
          </a:p>
          <a:p>
            <a:pPr marL="0" indent="0" algn="just" rtl="1">
              <a:buNone/>
            </a:pPr>
            <a:r>
              <a:rPr lang="ar-SA" dirty="0" smtClean="0">
                <a:solidFill>
                  <a:srgbClr val="FFFF00"/>
                </a:solidFill>
                <a:cs typeface="Traditional Arabic" pitchFamily="2" charset="-78"/>
              </a:rPr>
              <a:t>(هذا إسناد رواته ثقات ورواه أبو يعلى، وقال الهيثمي: فيه فلان وُثِّق، وبقية رجاله رجاله الصحيح اهـ وبنحوه المنذري، وأورده ابن عدي في "الكامل"، وضعّفه الألباني)</a:t>
            </a:r>
            <a:endParaRPr lang="ar-SA" sz="3600" dirty="0" smtClean="0">
              <a:solidFill>
                <a:srgbClr val="FFFF00"/>
              </a:solidFill>
              <a:cs typeface="Traditional Arabic" pitchFamily="2" charset="-78"/>
            </a:endParaRPr>
          </a:p>
          <a:p>
            <a:pPr marL="0" indent="0" algn="just" rtl="1">
              <a:buNone/>
            </a:pPr>
            <a:endParaRPr lang="ar-SA" sz="3600" dirty="0" smtClean="0">
              <a:solidFill>
                <a:srgbClr val="FFFF00"/>
              </a:solidFill>
              <a:cs typeface="Traditional Arabic" pitchFamily="2" charset="-78"/>
            </a:endParaRPr>
          </a:p>
          <a:p>
            <a:pPr marL="0" indent="0" algn="just" rtl="1">
              <a:buNone/>
            </a:pPr>
            <a:endParaRPr lang="ar-SA" sz="3600" dirty="0">
              <a:solidFill>
                <a:srgbClr val="FFFF00"/>
              </a:solidFill>
              <a:cs typeface="Traditional Arabic" pitchFamily="2" charset="-78"/>
            </a:endParaRPr>
          </a:p>
          <a:p>
            <a:pPr marL="0" indent="0" algn="just" rtl="1">
              <a:buNone/>
            </a:pPr>
            <a:endParaRPr lang="ar-SA" sz="4400" dirty="0" smtClean="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5745163"/>
          </a:xfrm>
        </p:spPr>
        <p:txBody>
          <a:bodyPr>
            <a:normAutofit/>
          </a:bodyPr>
          <a:lstStyle/>
          <a:p>
            <a:pPr algn="ctr">
              <a:buNone/>
            </a:pPr>
            <a:r>
              <a:rPr lang="en-US" dirty="0" smtClean="0">
                <a:solidFill>
                  <a:schemeClr val="bg1"/>
                </a:solidFill>
              </a:rPr>
              <a:t>Dari Ibnu Abbas Radhiyallohu ‘anhuma beliau bertanya </a:t>
            </a:r>
            <a:r>
              <a:rPr lang="en-US" dirty="0" smtClean="0">
                <a:solidFill>
                  <a:schemeClr val="bg1"/>
                </a:solidFill>
              </a:rPr>
              <a:t>kepada </a:t>
            </a:r>
            <a:r>
              <a:rPr lang="en-US" dirty="0" smtClean="0">
                <a:solidFill>
                  <a:schemeClr val="bg1"/>
                </a:solidFill>
              </a:rPr>
              <a:t>Rasulullah sholallohu ‘alaihi wasallam : </a:t>
            </a:r>
            <a:r>
              <a:rPr lang="en-US" i="1" dirty="0" smtClean="0">
                <a:solidFill>
                  <a:schemeClr val="bg1"/>
                </a:solidFill>
              </a:rPr>
              <a:t>“Siapakah yang bisa aku jadikan teman terbaikku ?”</a:t>
            </a:r>
            <a:r>
              <a:rPr lang="en-US" dirty="0" smtClean="0">
                <a:solidFill>
                  <a:schemeClr val="bg1"/>
                </a:solidFill>
              </a:rPr>
              <a:t> Beliau menjawab : </a:t>
            </a:r>
            <a:r>
              <a:rPr lang="en-US" b="1" i="1" dirty="0" smtClean="0">
                <a:solidFill>
                  <a:srgbClr val="FFFF00"/>
                </a:solidFill>
              </a:rPr>
              <a:t>“Orang </a:t>
            </a:r>
            <a:r>
              <a:rPr lang="en-US" b="1" i="1" dirty="0" smtClean="0">
                <a:solidFill>
                  <a:srgbClr val="FFFF00"/>
                </a:solidFill>
              </a:rPr>
              <a:t>yang </a:t>
            </a:r>
            <a:r>
              <a:rPr lang="en-US" b="1" i="1" dirty="0" smtClean="0">
                <a:solidFill>
                  <a:srgbClr val="FFFF00"/>
                </a:solidFill>
              </a:rPr>
              <a:t>jika engkau bertemu dengannya membuatmu ingat kepada Allah, tutur katanya membuatmu bertambah ilmu dan amal perbuatannya membuatmu teringat akan akhirat” </a:t>
            </a:r>
          </a:p>
          <a:p>
            <a:pPr algn="ctr">
              <a:buNone/>
            </a:pPr>
            <a:r>
              <a:rPr lang="en-US" b="1" dirty="0" smtClean="0">
                <a:solidFill>
                  <a:srgbClr val="00FFFF"/>
                </a:solidFill>
              </a:rPr>
              <a:t>(HR. Abu Ya’la </a:t>
            </a:r>
            <a:r>
              <a:rPr lang="en-US" b="1" dirty="0" smtClean="0">
                <a:solidFill>
                  <a:srgbClr val="00FFFF"/>
                </a:solidFill>
              </a:rPr>
              <a:t>dengan </a:t>
            </a:r>
            <a:r>
              <a:rPr lang="en-US" b="1" dirty="0" smtClean="0">
                <a:solidFill>
                  <a:srgbClr val="00FFFF"/>
                </a:solidFill>
              </a:rPr>
              <a:t>periwayat tsiqah/terpercaya)</a:t>
            </a:r>
          </a:p>
          <a:p>
            <a:endParaRPr lang="en-US"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4754562"/>
          </a:xfrm>
        </p:spPr>
        <p:txBody>
          <a:bodyPr>
            <a:normAutofit/>
          </a:bodyPr>
          <a:lstStyle/>
          <a:p>
            <a:pPr rtl="1"/>
            <a:r>
              <a:rPr lang="en-US" sz="9600" b="1" dirty="0" smtClean="0">
                <a:solidFill>
                  <a:srgbClr val="FFFF00"/>
                </a:solidFill>
                <a:cs typeface="Traditional Arabic" pitchFamily="2" charset="-78"/>
              </a:rPr>
              <a:t>Akhlaq Mulia</a:t>
            </a:r>
            <a:endParaRPr lang="en-US" sz="199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a:bodyPr>
          <a:lstStyle/>
          <a:p>
            <a:pPr marL="0" indent="0" algn="ctr" rtl="1">
              <a:buNone/>
            </a:pPr>
            <a:r>
              <a:rPr lang="ar-SA" sz="6000" dirty="0" smtClean="0">
                <a:solidFill>
                  <a:schemeClr val="bg1"/>
                </a:solidFill>
                <a:cs typeface="Traditional Arabic" pitchFamily="2" charset="-78"/>
              </a:rPr>
              <a:t> </a:t>
            </a:r>
            <a:r>
              <a:rPr lang="ar-SA" sz="6000" b="1" dirty="0" smtClean="0">
                <a:solidFill>
                  <a:schemeClr val="bg1"/>
                </a:solidFill>
                <a:cs typeface="Traditional Arabic" pitchFamily="2" charset="-78"/>
              </a:rPr>
              <a:t>أكمل المؤمنين إيمانا أحسنهم خلقا</a:t>
            </a:r>
            <a:r>
              <a:rPr lang="ar-SA" sz="5400" b="1" dirty="0" smtClean="0">
                <a:solidFill>
                  <a:schemeClr val="bg1"/>
                </a:solidFill>
                <a:cs typeface="Traditional Arabic" pitchFamily="2" charset="-78"/>
              </a:rPr>
              <a:t>" </a:t>
            </a:r>
            <a:endParaRPr lang="ar-SA" sz="5400" b="1" dirty="0" smtClean="0">
              <a:solidFill>
                <a:schemeClr val="bg1"/>
              </a:solidFill>
              <a:cs typeface="Traditional Arabic" pitchFamily="2" charset="-78"/>
            </a:endParaRPr>
          </a:p>
          <a:p>
            <a:pPr marL="0" indent="0" algn="ctr" rtl="1">
              <a:buNone/>
            </a:pPr>
            <a:r>
              <a:rPr lang="ar-SA" sz="4000" dirty="0" smtClean="0">
                <a:solidFill>
                  <a:srgbClr val="FFFF00"/>
                </a:solidFill>
                <a:cs typeface="Traditional Arabic" pitchFamily="2" charset="-78"/>
              </a:rPr>
              <a:t>(</a:t>
            </a:r>
            <a:r>
              <a:rPr lang="ar-SA" sz="4000" dirty="0" smtClean="0">
                <a:solidFill>
                  <a:srgbClr val="FFFF00"/>
                </a:solidFill>
                <a:cs typeface="Traditional Arabic" pitchFamily="2" charset="-78"/>
              </a:rPr>
              <a:t>رواه داود </a:t>
            </a:r>
            <a:r>
              <a:rPr lang="ar-SA" sz="4400" dirty="0" smtClean="0">
                <a:solidFill>
                  <a:srgbClr val="FFFF00"/>
                </a:solidFill>
                <a:cs typeface="Traditional Arabic" pitchFamily="2" charset="-78"/>
              </a:rPr>
              <a:t>قال الشيخ الألباني : حسن صحيح)</a:t>
            </a:r>
          </a:p>
          <a:p>
            <a:pPr marL="0" indent="0" algn="ctr" rtl="1">
              <a:buNone/>
            </a:pPr>
            <a:r>
              <a:rPr lang="ar-SA" sz="4400" dirty="0">
                <a:solidFill>
                  <a:schemeClr val="bg1"/>
                </a:solidFill>
                <a:cs typeface="Traditional Arabic" pitchFamily="2" charset="-78"/>
              </a:rPr>
              <a:t> </a:t>
            </a:r>
            <a:r>
              <a:rPr lang="ar-SA" sz="6000" b="1" dirty="0">
                <a:solidFill>
                  <a:schemeClr val="bg1"/>
                </a:solidFill>
                <a:cs typeface="Traditional Arabic" pitchFamily="2" charset="-78"/>
              </a:rPr>
              <a:t>أثقل ما يوضع في الميزان خلق حسن </a:t>
            </a:r>
            <a:r>
              <a:rPr lang="ar-SA" sz="6000" b="1" dirty="0" smtClean="0">
                <a:solidFill>
                  <a:schemeClr val="bg1"/>
                </a:solidFill>
                <a:cs typeface="Traditional Arabic" pitchFamily="2" charset="-78"/>
              </a:rPr>
              <a:t>” </a:t>
            </a:r>
            <a:endParaRPr lang="ar-SA" sz="6000" b="1" dirty="0" smtClean="0">
              <a:solidFill>
                <a:schemeClr val="bg1"/>
              </a:solidFill>
              <a:cs typeface="Traditional Arabic" pitchFamily="2" charset="-78"/>
            </a:endParaRPr>
          </a:p>
          <a:p>
            <a:pPr marL="0" indent="0" algn="ctr" rtl="1">
              <a:buNone/>
            </a:pPr>
            <a:r>
              <a:rPr lang="ar-SA" sz="4400" dirty="0" smtClean="0">
                <a:solidFill>
                  <a:srgbClr val="FFFF00"/>
                </a:solidFill>
                <a:cs typeface="Traditional Arabic" pitchFamily="2" charset="-78"/>
              </a:rPr>
              <a:t>(</a:t>
            </a:r>
            <a:r>
              <a:rPr lang="ar-SA" sz="4400" dirty="0" smtClean="0">
                <a:solidFill>
                  <a:srgbClr val="FFFF00"/>
                </a:solidFill>
                <a:cs typeface="Traditional Arabic" pitchFamily="2" charset="-78"/>
              </a:rPr>
              <a:t>أخرجه </a:t>
            </a:r>
            <a:r>
              <a:rPr lang="ar-SA" sz="4400" dirty="0">
                <a:solidFill>
                  <a:srgbClr val="FFFF00"/>
                </a:solidFill>
                <a:cs typeface="Traditional Arabic" pitchFamily="2" charset="-78"/>
              </a:rPr>
              <a:t>أبو داود والترمذي من حديث أبي الدرداء وقال : </a:t>
            </a:r>
            <a:r>
              <a:rPr lang="ar-SA" sz="4400" dirty="0" smtClean="0">
                <a:solidFill>
                  <a:srgbClr val="FFFF00"/>
                </a:solidFill>
                <a:cs typeface="Traditional Arabic" pitchFamily="2" charset="-78"/>
              </a:rPr>
              <a:t>حسن صحيح)</a:t>
            </a:r>
          </a:p>
          <a:p>
            <a:pPr marL="0" indent="0" algn="ctr" rtl="1">
              <a:buClr>
                <a:srgbClr val="FFFF00"/>
              </a:buClr>
              <a:buNone/>
            </a:pPr>
            <a:endParaRPr lang="en-US" sz="60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28600"/>
            <a:ext cx="8839200" cy="5897563"/>
          </a:xfrm>
        </p:spPr>
        <p:txBody>
          <a:bodyPr>
            <a:noAutofit/>
          </a:bodyPr>
          <a:lstStyle/>
          <a:p>
            <a:pPr marL="0" indent="0" algn="ctr" rtl="1">
              <a:buNone/>
            </a:pPr>
            <a:r>
              <a:rPr lang="ar-SA" sz="5400" dirty="0" smtClean="0">
                <a:solidFill>
                  <a:srgbClr val="FFFF00"/>
                </a:solidFill>
                <a:cs typeface="Traditional Arabic" pitchFamily="2" charset="-78"/>
              </a:rPr>
              <a:t>أربعٌ </a:t>
            </a:r>
            <a:r>
              <a:rPr lang="ar-SA" sz="5400" dirty="0" smtClean="0">
                <a:solidFill>
                  <a:srgbClr val="FFFF00"/>
                </a:solidFill>
                <a:cs typeface="Traditional Arabic" pitchFamily="2" charset="-78"/>
              </a:rPr>
              <a:t>إذا كُنّ فيكَ لا يَضُرُّك ما فاتَك من الدنيا: صِدْقُ الحديث، وحِفْظُ الأمانة، وحسن  خُلق، وعفَّة </a:t>
            </a:r>
            <a:r>
              <a:rPr lang="ar-SA" sz="5400" dirty="0" smtClean="0">
                <a:solidFill>
                  <a:srgbClr val="FFFF00"/>
                </a:solidFill>
                <a:cs typeface="Traditional Arabic" pitchFamily="2" charset="-78"/>
              </a:rPr>
              <a:t>طُعْمة</a:t>
            </a:r>
            <a:endParaRPr lang="en-US" sz="5400" dirty="0" smtClean="0">
              <a:solidFill>
                <a:srgbClr val="FFFF00"/>
              </a:solidFill>
              <a:cs typeface="Traditional Arabic" pitchFamily="2" charset="-78"/>
            </a:endParaRPr>
          </a:p>
          <a:p>
            <a:pPr marL="0" indent="0" algn="ctr">
              <a:buNone/>
            </a:pPr>
            <a:r>
              <a:rPr lang="en-US" i="1" dirty="0" smtClean="0">
                <a:solidFill>
                  <a:schemeClr val="bg1"/>
                </a:solidFill>
              </a:rPr>
              <a:t>“</a:t>
            </a:r>
            <a:r>
              <a:rPr lang="en-US" i="1" dirty="0" smtClean="0">
                <a:solidFill>
                  <a:schemeClr val="bg1"/>
                </a:solidFill>
              </a:rPr>
              <a:t>Ada empat hal jika keempatnya ada dalam dirimu maka apapun yg hilang darimu di dunia ini tdk akan mencelakakanmu </a:t>
            </a:r>
            <a:r>
              <a:rPr lang="en-US" i="1" dirty="0" smtClean="0">
                <a:solidFill>
                  <a:schemeClr val="bg1"/>
                </a:solidFill>
              </a:rPr>
              <a:t>: </a:t>
            </a:r>
            <a:r>
              <a:rPr lang="en-US" b="1" i="1" dirty="0" smtClean="0">
                <a:solidFill>
                  <a:schemeClr val="bg1"/>
                </a:solidFill>
              </a:rPr>
              <a:t>kejujuran dalam ucapan, menjaga amanah, akhlak yg mulia dan menjaga iffah (harga diri, kehalalan, kesucian) dalam mencari rizki” </a:t>
            </a:r>
          </a:p>
          <a:p>
            <a:pPr marL="0" indent="0" algn="ctr">
              <a:buNone/>
            </a:pPr>
            <a:r>
              <a:rPr lang="en-US" b="1" dirty="0" smtClean="0">
                <a:solidFill>
                  <a:srgbClr val="00FFFF"/>
                </a:solidFill>
              </a:rPr>
              <a:t>(</a:t>
            </a:r>
            <a:r>
              <a:rPr lang="en-US" b="1" dirty="0" smtClean="0">
                <a:solidFill>
                  <a:srgbClr val="00FFFF"/>
                </a:solidFill>
              </a:rPr>
              <a:t>HR. Ahmad </a:t>
            </a:r>
            <a:r>
              <a:rPr lang="en-US" b="1" dirty="0" err="1" smtClean="0">
                <a:solidFill>
                  <a:srgbClr val="00FFFF"/>
                </a:solidFill>
              </a:rPr>
              <a:t>dinyatakan</a:t>
            </a:r>
            <a:r>
              <a:rPr lang="en-US" b="1" dirty="0" smtClean="0">
                <a:solidFill>
                  <a:srgbClr val="00FFFF"/>
                </a:solidFill>
              </a:rPr>
              <a:t> </a:t>
            </a:r>
            <a:r>
              <a:rPr lang="en-US" b="1" dirty="0" err="1" smtClean="0">
                <a:solidFill>
                  <a:srgbClr val="00FFFF"/>
                </a:solidFill>
              </a:rPr>
              <a:t>Shahih</a:t>
            </a:r>
            <a:r>
              <a:rPr lang="en-US" b="1" dirty="0" smtClean="0">
                <a:solidFill>
                  <a:srgbClr val="00FFFF"/>
                </a:solidFill>
              </a:rPr>
              <a:t> </a:t>
            </a:r>
            <a:r>
              <a:rPr lang="en-US" b="1" dirty="0" err="1" smtClean="0">
                <a:solidFill>
                  <a:srgbClr val="00FFFF"/>
                </a:solidFill>
              </a:rPr>
              <a:t>oleh</a:t>
            </a:r>
            <a:r>
              <a:rPr lang="en-US" b="1" dirty="0" smtClean="0">
                <a:solidFill>
                  <a:srgbClr val="00FFFF"/>
                </a:solidFill>
              </a:rPr>
              <a:t> </a:t>
            </a:r>
            <a:r>
              <a:rPr lang="en-US" b="1" dirty="0" err="1" smtClean="0">
                <a:solidFill>
                  <a:srgbClr val="00FFFF"/>
                </a:solidFill>
              </a:rPr>
              <a:t>Syaikh</a:t>
            </a:r>
            <a:r>
              <a:rPr lang="en-US" b="1" dirty="0" smtClean="0">
                <a:solidFill>
                  <a:srgbClr val="00FFFF"/>
                </a:solidFill>
              </a:rPr>
              <a:t> Al </a:t>
            </a:r>
            <a:r>
              <a:rPr lang="en-US" b="1" dirty="0" err="1" smtClean="0">
                <a:solidFill>
                  <a:srgbClr val="00FFFF"/>
                </a:solidFill>
              </a:rPr>
              <a:t>Albani</a:t>
            </a:r>
            <a:r>
              <a:rPr lang="en-US" b="1" dirty="0" smtClean="0">
                <a:solidFill>
                  <a:srgbClr val="00FFFF"/>
                </a:solidFill>
              </a:rPr>
              <a:t>)</a:t>
            </a:r>
          </a:p>
          <a:p>
            <a:pPr marL="0" indent="0" algn="ctr">
              <a:buNone/>
            </a:pPr>
            <a:endParaRPr lang="en-US"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4754562"/>
          </a:xfrm>
        </p:spPr>
        <p:txBody>
          <a:bodyPr>
            <a:normAutofit/>
          </a:bodyPr>
          <a:lstStyle/>
          <a:p>
            <a:pPr rtl="1"/>
            <a:r>
              <a:rPr lang="en-US" sz="16600" b="1" dirty="0" smtClean="0">
                <a:solidFill>
                  <a:srgbClr val="FFFF00"/>
                </a:solidFill>
                <a:cs typeface="Traditional Arabic" pitchFamily="2" charset="-78"/>
              </a:rPr>
              <a:t>LISAN</a:t>
            </a:r>
            <a:endParaRPr lang="en-US" sz="496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419600"/>
            <a:ext cx="8396318" cy="1938992"/>
          </a:xfrm>
          <a:prstGeom prst="rect">
            <a:avLst/>
          </a:prstGeom>
        </p:spPr>
        <p:txBody>
          <a:bodyPr wrap="square">
            <a:spAutoFit/>
          </a:bodyPr>
          <a:lstStyle/>
          <a:p>
            <a:pPr algn="ctr"/>
            <a:r>
              <a:rPr lang="en-US" sz="6000" b="1" dirty="0" smtClean="0">
                <a:solidFill>
                  <a:srgbClr val="FFFF00"/>
                </a:solidFill>
              </a:rPr>
              <a:t>Tawadhu‘ Hikmah Yang Kian Sulit Ditemukan</a:t>
            </a:r>
            <a:endParaRPr lang="en-US" sz="6000" dirty="0">
              <a:solidFill>
                <a:srgbClr val="FFFF00"/>
              </a:solidFill>
            </a:endParaRPr>
          </a:p>
        </p:txBody>
      </p:sp>
      <p:sp>
        <p:nvSpPr>
          <p:cNvPr id="10242" name="AutoShape 2" descr="Hasil gambar untuk padi merundu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10244" name="AutoShape 4" descr="Hasil gambar untuk padi merundu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pic>
        <p:nvPicPr>
          <p:cNvPr id="38914" name="Picture 2" descr="https://www.kiblat.net/files/thumb/t/a/Tawadhu-30qzaf3rs4sewk4d2euioa.jpg"/>
          <p:cNvPicPr>
            <a:picLocks noChangeAspect="1" noChangeArrowheads="1"/>
          </p:cNvPicPr>
          <p:nvPr/>
        </p:nvPicPr>
        <p:blipFill>
          <a:blip r:embed="rId2"/>
          <a:srcRect/>
          <a:stretch>
            <a:fillRect/>
          </a:stretch>
        </p:blipFill>
        <p:spPr bwMode="auto">
          <a:xfrm>
            <a:off x="1676400" y="381000"/>
            <a:ext cx="5905500" cy="3952876"/>
          </a:xfrm>
          <a:prstGeom prst="rect">
            <a:avLst/>
          </a:prstGeom>
          <a:noFill/>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a:bodyPr>
          <a:lstStyle/>
          <a:p>
            <a:pPr algn="just" rtl="1"/>
            <a:r>
              <a:rPr lang="ar-SA" sz="5400" b="1" dirty="0" smtClean="0">
                <a:solidFill>
                  <a:schemeClr val="bg1"/>
                </a:solidFill>
                <a:cs typeface="Traditional Arabic" pitchFamily="2" charset="-78"/>
              </a:rPr>
              <a:t>أكْثَرُ </a:t>
            </a:r>
            <a:r>
              <a:rPr lang="ar-SA" sz="5400" b="1" dirty="0">
                <a:solidFill>
                  <a:schemeClr val="bg1"/>
                </a:solidFill>
                <a:cs typeface="Traditional Arabic" pitchFamily="2" charset="-78"/>
              </a:rPr>
              <a:t>ما يُدخِلُ الناسَ النارَ الفمُ </a:t>
            </a:r>
            <a:r>
              <a:rPr lang="ar-SA" sz="5400" b="1" dirty="0" smtClean="0">
                <a:solidFill>
                  <a:schemeClr val="bg1"/>
                </a:solidFill>
                <a:cs typeface="Traditional Arabic" pitchFamily="2" charset="-78"/>
              </a:rPr>
              <a:t>والفَرْجُ </a:t>
            </a:r>
            <a:r>
              <a:rPr lang="ar-SA" sz="4400" dirty="0" smtClean="0">
                <a:solidFill>
                  <a:srgbClr val="FFFF00"/>
                </a:solidFill>
                <a:cs typeface="Traditional Arabic" pitchFamily="2" charset="-78"/>
              </a:rPr>
              <a:t>(رواه الترمذي: صحيح غريب، وإسناده حسن)</a:t>
            </a:r>
            <a:endParaRPr lang="ar-SA" sz="5400" dirty="0" smtClean="0">
              <a:solidFill>
                <a:srgbClr val="FFFF00"/>
              </a:solidFill>
              <a:cs typeface="Traditional Arabic" pitchFamily="2" charset="-78"/>
            </a:endParaRPr>
          </a:p>
          <a:p>
            <a:pPr algn="just" rtl="1">
              <a:buClr>
                <a:srgbClr val="FFFF00"/>
              </a:buClr>
            </a:pPr>
            <a:r>
              <a:rPr lang="ar-SA" sz="5400" dirty="0" smtClean="0">
                <a:solidFill>
                  <a:schemeClr val="bg1"/>
                </a:solidFill>
                <a:cs typeface="Traditional Arabic" pitchFamily="2" charset="-78"/>
              </a:rPr>
              <a:t> </a:t>
            </a:r>
            <a:r>
              <a:rPr lang="ar-SA" sz="5400" b="1" dirty="0">
                <a:solidFill>
                  <a:schemeClr val="bg1"/>
                </a:solidFill>
                <a:cs typeface="Traditional Arabic" pitchFamily="2" charset="-78"/>
              </a:rPr>
              <a:t>ثَكِلَتْكَ أمُّك! وهل يَكُبُّ الناسَ في النار على مَناخِرهم إلا حصائدُ ألسنتهم</a:t>
            </a:r>
            <a:r>
              <a:rPr lang="ar-SA" sz="5400" dirty="0" smtClean="0">
                <a:solidFill>
                  <a:schemeClr val="bg1"/>
                </a:solidFill>
                <a:cs typeface="Traditional Arabic" pitchFamily="2" charset="-78"/>
              </a:rPr>
              <a:t>؟!</a:t>
            </a:r>
            <a:r>
              <a:rPr lang="en-US" sz="5400" dirty="0" smtClean="0">
                <a:solidFill>
                  <a:schemeClr val="bg1"/>
                </a:solidFill>
                <a:cs typeface="Traditional Arabic" pitchFamily="2" charset="-78"/>
              </a:rPr>
              <a:t> </a:t>
            </a:r>
            <a:r>
              <a:rPr lang="ar-SA" sz="4400" dirty="0" smtClean="0">
                <a:solidFill>
                  <a:srgbClr val="FFFF00"/>
                </a:solidFill>
                <a:cs typeface="Traditional Arabic" pitchFamily="2" charset="-78"/>
              </a:rPr>
              <a:t>(رواه </a:t>
            </a:r>
            <a:r>
              <a:rPr lang="ar-SA" sz="4400" dirty="0">
                <a:solidFill>
                  <a:srgbClr val="FFFF00"/>
                </a:solidFill>
                <a:cs typeface="Traditional Arabic" pitchFamily="2" charset="-78"/>
              </a:rPr>
              <a:t>الترمذي: حسن </a:t>
            </a:r>
            <a:r>
              <a:rPr lang="ar-SA" sz="4400" dirty="0" smtClean="0">
                <a:solidFill>
                  <a:srgbClr val="FFFF00"/>
                </a:solidFill>
                <a:cs typeface="Traditional Arabic" pitchFamily="2" charset="-78"/>
              </a:rPr>
              <a:t>صحيح)</a:t>
            </a:r>
            <a:endParaRPr lang="ar-SA" sz="5400" dirty="0" smtClean="0">
              <a:solidFill>
                <a:srgbClr val="FFFF00"/>
              </a:solidFill>
              <a:cs typeface="Traditional Arabic" pitchFamily="2" charset="-78"/>
            </a:endParaRPr>
          </a:p>
          <a:p>
            <a:pPr algn="just" rtl="1"/>
            <a:r>
              <a:rPr lang="ar-SA" sz="5400" b="1" dirty="0" smtClean="0">
                <a:solidFill>
                  <a:schemeClr val="bg1"/>
                </a:solidFill>
                <a:cs typeface="Traditional Arabic" pitchFamily="2" charset="-78"/>
              </a:rPr>
              <a:t>إنّ </a:t>
            </a:r>
            <a:r>
              <a:rPr lang="ar-SA" sz="5400" b="1" dirty="0">
                <a:solidFill>
                  <a:schemeClr val="bg1"/>
                </a:solidFill>
                <a:cs typeface="Traditional Arabic" pitchFamily="2" charset="-78"/>
              </a:rPr>
              <a:t>أكثرَ خطايا بني آدم في </a:t>
            </a:r>
            <a:r>
              <a:rPr lang="ar-SA" sz="5400" b="1" dirty="0" smtClean="0">
                <a:solidFill>
                  <a:schemeClr val="bg1"/>
                </a:solidFill>
                <a:cs typeface="Traditional Arabic" pitchFamily="2" charset="-78"/>
              </a:rPr>
              <a:t>لسانه</a:t>
            </a:r>
            <a:r>
              <a:rPr lang="ar-SA" sz="5400" dirty="0" smtClean="0">
                <a:solidFill>
                  <a:schemeClr val="bg1"/>
                </a:solidFill>
                <a:cs typeface="Traditional Arabic" pitchFamily="2" charset="-78"/>
              </a:rPr>
              <a:t> </a:t>
            </a:r>
            <a:r>
              <a:rPr lang="ar-SA" sz="4400" dirty="0" smtClean="0">
                <a:solidFill>
                  <a:srgbClr val="FFFF00"/>
                </a:solidFill>
                <a:cs typeface="Traditional Arabic" pitchFamily="2" charset="-78"/>
              </a:rPr>
              <a:t>(رواه المنذري : </a:t>
            </a:r>
            <a:r>
              <a:rPr lang="ar-SA" sz="4400" dirty="0">
                <a:solidFill>
                  <a:srgbClr val="FFFF00"/>
                </a:solidFill>
                <a:cs typeface="Traditional Arabic" pitchFamily="2" charset="-78"/>
              </a:rPr>
              <a:t>رواة الطبراني رواة الصحيح، وحسنه </a:t>
            </a:r>
            <a:r>
              <a:rPr lang="ar-SA" sz="4400" dirty="0" smtClean="0">
                <a:solidFill>
                  <a:srgbClr val="FFFF00"/>
                </a:solidFill>
                <a:cs typeface="Traditional Arabic" pitchFamily="2" charset="-78"/>
              </a:rPr>
              <a:t>الألباني)</a:t>
            </a:r>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fontScale="92500" lnSpcReduction="10000"/>
          </a:bodyPr>
          <a:lstStyle/>
          <a:p>
            <a:pPr algn="just" rtl="1"/>
            <a:r>
              <a:rPr lang="ar-SA" sz="5400" dirty="0" smtClean="0">
                <a:solidFill>
                  <a:schemeClr val="bg1"/>
                </a:solidFill>
                <a:cs typeface="Traditional Arabic" pitchFamily="2" charset="-78"/>
              </a:rPr>
              <a:t>إن </a:t>
            </a:r>
            <a:r>
              <a:rPr lang="ar-SA" sz="5400" dirty="0">
                <a:solidFill>
                  <a:schemeClr val="bg1"/>
                </a:solidFill>
                <a:cs typeface="Traditional Arabic" pitchFamily="2" charset="-78"/>
              </a:rPr>
              <a:t>العبد ليتكلم بالكلمة من رِضْوَان الله لا يُلْقِي لها بالاً يَرفعه الله بها درجاتٍ، وإن العبد لَيَتَكَلَّم بالكلمة من سخط الله لا يُلقي لها بالاً يَهْوي بها في </a:t>
            </a:r>
            <a:r>
              <a:rPr lang="ar-SA" sz="5400" dirty="0" smtClean="0">
                <a:solidFill>
                  <a:schemeClr val="bg1"/>
                </a:solidFill>
                <a:cs typeface="Traditional Arabic" pitchFamily="2" charset="-78"/>
              </a:rPr>
              <a:t>جَهَنَّمَ </a:t>
            </a:r>
            <a:r>
              <a:rPr lang="ar-SA" sz="5400" dirty="0" smtClean="0">
                <a:solidFill>
                  <a:srgbClr val="FFFF00"/>
                </a:solidFill>
                <a:cs typeface="Traditional Arabic" pitchFamily="2" charset="-78"/>
              </a:rPr>
              <a:t>(متفق عليه)</a:t>
            </a:r>
          </a:p>
          <a:p>
            <a:pPr algn="just" rtl="1"/>
            <a:r>
              <a:rPr lang="ar-SA" sz="5400" b="1" dirty="0" smtClean="0">
                <a:solidFill>
                  <a:schemeClr val="bg1"/>
                </a:solidFill>
                <a:cs typeface="Traditional Arabic" pitchFamily="2" charset="-78"/>
              </a:rPr>
              <a:t>رَحِمَ </a:t>
            </a:r>
            <a:r>
              <a:rPr lang="ar-SA" sz="5400" b="1" dirty="0">
                <a:solidFill>
                  <a:schemeClr val="bg1"/>
                </a:solidFill>
                <a:cs typeface="Traditional Arabic" pitchFamily="2" charset="-78"/>
              </a:rPr>
              <a:t>الله امرأً تكلّم فَغَنِمَ أو سَكَتَ </a:t>
            </a:r>
            <a:r>
              <a:rPr lang="ar-SA" sz="5400" b="1" dirty="0" smtClean="0">
                <a:solidFill>
                  <a:schemeClr val="bg1"/>
                </a:solidFill>
                <a:cs typeface="Traditional Arabic" pitchFamily="2" charset="-78"/>
              </a:rPr>
              <a:t>فَسَلِمَ</a:t>
            </a:r>
            <a:r>
              <a:rPr lang="ar-SA" sz="5400" dirty="0" smtClean="0">
                <a:solidFill>
                  <a:schemeClr val="bg1"/>
                </a:solidFill>
                <a:cs typeface="Traditional Arabic" pitchFamily="2" charset="-78"/>
              </a:rPr>
              <a:t> </a:t>
            </a:r>
            <a:r>
              <a:rPr lang="ar-SA" sz="4300" dirty="0" smtClean="0">
                <a:solidFill>
                  <a:srgbClr val="FFFF00"/>
                </a:solidFill>
                <a:cs typeface="Traditional Arabic" pitchFamily="2" charset="-78"/>
              </a:rPr>
              <a:t>(رواه البيهقي، وقال العراقي: سند المرسل رجاله ثقات، والمسند ضعيف اهـ إذاً فالحديث حسن للاعتضاد)</a:t>
            </a:r>
            <a:endParaRPr lang="ar-SA" sz="5400" dirty="0" smtClean="0">
              <a:solidFill>
                <a:srgbClr val="FFFF00"/>
              </a:solidFill>
              <a:cs typeface="Traditional Arabic" pitchFamily="2" charset="-78"/>
            </a:endParaRPr>
          </a:p>
          <a:p>
            <a:pPr algn="just" rtl="1"/>
            <a:r>
              <a:rPr lang="ar-SA" sz="5400" b="1" dirty="0" smtClean="0">
                <a:solidFill>
                  <a:schemeClr val="bg1"/>
                </a:solidFill>
                <a:cs typeface="Traditional Arabic" pitchFamily="2" charset="-78"/>
              </a:rPr>
              <a:t>الصمتُ </a:t>
            </a:r>
            <a:r>
              <a:rPr lang="ar-SA" sz="5400" b="1" dirty="0">
                <a:solidFill>
                  <a:schemeClr val="bg1"/>
                </a:solidFill>
                <a:cs typeface="Traditional Arabic" pitchFamily="2" charset="-78"/>
              </a:rPr>
              <a:t>حكمة، وقليلٌ </a:t>
            </a:r>
            <a:r>
              <a:rPr lang="ar-SA" sz="5400" b="1" dirty="0" smtClean="0">
                <a:solidFill>
                  <a:schemeClr val="bg1"/>
                </a:solidFill>
                <a:cs typeface="Traditional Arabic" pitchFamily="2" charset="-78"/>
              </a:rPr>
              <a:t>فاعله </a:t>
            </a:r>
            <a:r>
              <a:rPr lang="ar-SA" sz="4700" dirty="0" smtClean="0">
                <a:solidFill>
                  <a:srgbClr val="FFFF00"/>
                </a:solidFill>
                <a:cs typeface="Traditional Arabic" pitchFamily="2" charset="-78"/>
              </a:rPr>
              <a:t>(بسند </a:t>
            </a:r>
            <a:r>
              <a:rPr lang="ar-SA" sz="4700" dirty="0">
                <a:solidFill>
                  <a:srgbClr val="FFFF00"/>
                </a:solidFill>
                <a:cs typeface="Traditional Arabic" pitchFamily="2" charset="-78"/>
              </a:rPr>
              <a:t>صحيح عن أنس من قول لقمانَ الحكيم رحمه الله </a:t>
            </a:r>
            <a:r>
              <a:rPr lang="ar-SA" sz="4700" dirty="0" smtClean="0">
                <a:solidFill>
                  <a:srgbClr val="FFFF00"/>
                </a:solidFill>
                <a:cs typeface="Traditional Arabic" pitchFamily="2" charset="-78"/>
              </a:rPr>
              <a:t>تعالى)</a:t>
            </a:r>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a:bodyPr>
          <a:lstStyle/>
          <a:p>
            <a:pPr marL="0" indent="0" algn="ctr">
              <a:buNone/>
            </a:pPr>
            <a:r>
              <a:rPr lang="en-US" sz="3600" i="1" dirty="0" smtClean="0">
                <a:solidFill>
                  <a:schemeClr val="bg1"/>
                </a:solidFill>
              </a:rPr>
              <a:t>“Allah </a:t>
            </a:r>
            <a:r>
              <a:rPr lang="en-US" sz="3600" i="1" dirty="0" err="1" smtClean="0">
                <a:solidFill>
                  <a:schemeClr val="bg1"/>
                </a:solidFill>
              </a:rPr>
              <a:t>Melimpahkan</a:t>
            </a:r>
            <a:r>
              <a:rPr lang="en-US" sz="3600" i="1" dirty="0" smtClean="0">
                <a:solidFill>
                  <a:schemeClr val="bg1"/>
                </a:solidFill>
              </a:rPr>
              <a:t> </a:t>
            </a:r>
            <a:r>
              <a:rPr lang="en-US" sz="3600" i="1" dirty="0" err="1" smtClean="0">
                <a:solidFill>
                  <a:schemeClr val="bg1"/>
                </a:solidFill>
              </a:rPr>
              <a:t>Rahmat</a:t>
            </a:r>
            <a:r>
              <a:rPr lang="en-US" sz="3600" i="1" dirty="0" smtClean="0">
                <a:solidFill>
                  <a:schemeClr val="bg1"/>
                </a:solidFill>
              </a:rPr>
              <a:t> </a:t>
            </a:r>
            <a:r>
              <a:rPr lang="en-US" sz="3600" i="1" dirty="0" err="1" smtClean="0">
                <a:solidFill>
                  <a:schemeClr val="bg1"/>
                </a:solidFill>
              </a:rPr>
              <a:t>dan</a:t>
            </a:r>
            <a:r>
              <a:rPr lang="en-US" sz="3600" i="1" dirty="0" smtClean="0">
                <a:solidFill>
                  <a:schemeClr val="bg1"/>
                </a:solidFill>
              </a:rPr>
              <a:t> </a:t>
            </a:r>
            <a:r>
              <a:rPr lang="en-US" sz="3600" i="1" dirty="0" err="1" smtClean="0">
                <a:solidFill>
                  <a:schemeClr val="bg1"/>
                </a:solidFill>
              </a:rPr>
              <a:t>kasih</a:t>
            </a:r>
            <a:r>
              <a:rPr lang="en-US" sz="3600" i="1" dirty="0" smtClean="0">
                <a:solidFill>
                  <a:schemeClr val="bg1"/>
                </a:solidFill>
              </a:rPr>
              <a:t> </a:t>
            </a:r>
            <a:r>
              <a:rPr lang="en-US" sz="3600" i="1" dirty="0" err="1" smtClean="0">
                <a:solidFill>
                  <a:schemeClr val="bg1"/>
                </a:solidFill>
              </a:rPr>
              <a:t>sayang-Nya</a:t>
            </a:r>
            <a:r>
              <a:rPr lang="en-US" sz="3600" i="1" dirty="0" smtClean="0">
                <a:solidFill>
                  <a:schemeClr val="bg1"/>
                </a:solidFill>
              </a:rPr>
              <a:t> </a:t>
            </a:r>
            <a:r>
              <a:rPr lang="en-US" sz="3600" i="1" dirty="0" err="1" smtClean="0">
                <a:solidFill>
                  <a:schemeClr val="bg1"/>
                </a:solidFill>
              </a:rPr>
              <a:t>kepada</a:t>
            </a:r>
            <a:r>
              <a:rPr lang="en-US" sz="3600" i="1" dirty="0" smtClean="0">
                <a:solidFill>
                  <a:schemeClr val="bg1"/>
                </a:solidFill>
              </a:rPr>
              <a:t> </a:t>
            </a:r>
            <a:r>
              <a:rPr lang="en-US" sz="3600" i="1" dirty="0" err="1" smtClean="0">
                <a:solidFill>
                  <a:schemeClr val="bg1"/>
                </a:solidFill>
              </a:rPr>
              <a:t>orang</a:t>
            </a:r>
            <a:r>
              <a:rPr lang="en-US" sz="3600" i="1" dirty="0" smtClean="0">
                <a:solidFill>
                  <a:schemeClr val="bg1"/>
                </a:solidFill>
              </a:rPr>
              <a:t> yang </a:t>
            </a:r>
            <a:r>
              <a:rPr lang="en-US" sz="3600" i="1" dirty="0" err="1" smtClean="0">
                <a:solidFill>
                  <a:schemeClr val="bg1"/>
                </a:solidFill>
              </a:rPr>
              <a:t>jika</a:t>
            </a:r>
            <a:r>
              <a:rPr lang="en-US" sz="3600" i="1" dirty="0" smtClean="0">
                <a:solidFill>
                  <a:schemeClr val="bg1"/>
                </a:solidFill>
              </a:rPr>
              <a:t> </a:t>
            </a:r>
            <a:r>
              <a:rPr lang="en-US" sz="3600" i="1" dirty="0" err="1" smtClean="0">
                <a:solidFill>
                  <a:schemeClr val="bg1"/>
                </a:solidFill>
              </a:rPr>
              <a:t>ia</a:t>
            </a:r>
            <a:r>
              <a:rPr lang="en-US" sz="3600" i="1" dirty="0" smtClean="0">
                <a:solidFill>
                  <a:schemeClr val="bg1"/>
                </a:solidFill>
              </a:rPr>
              <a:t> </a:t>
            </a:r>
            <a:r>
              <a:rPr lang="en-US" sz="3600" i="1" dirty="0" err="1" smtClean="0">
                <a:solidFill>
                  <a:schemeClr val="bg1"/>
                </a:solidFill>
              </a:rPr>
              <a:t>berbicara</a:t>
            </a:r>
            <a:r>
              <a:rPr lang="en-US" sz="3600" i="1" dirty="0" smtClean="0">
                <a:solidFill>
                  <a:schemeClr val="bg1"/>
                </a:solidFill>
              </a:rPr>
              <a:t> </a:t>
            </a:r>
            <a:r>
              <a:rPr lang="en-US" sz="3600" i="1" dirty="0" err="1" smtClean="0">
                <a:solidFill>
                  <a:schemeClr val="bg1"/>
                </a:solidFill>
              </a:rPr>
              <a:t>membuat</a:t>
            </a:r>
            <a:r>
              <a:rPr lang="en-US" sz="3600" i="1" dirty="0" smtClean="0">
                <a:solidFill>
                  <a:schemeClr val="bg1"/>
                </a:solidFill>
              </a:rPr>
              <a:t> </a:t>
            </a:r>
            <a:r>
              <a:rPr lang="en-US" sz="3600" i="1" dirty="0" err="1" smtClean="0">
                <a:solidFill>
                  <a:schemeClr val="bg1"/>
                </a:solidFill>
              </a:rPr>
              <a:t>dirinya</a:t>
            </a:r>
            <a:r>
              <a:rPr lang="en-US" sz="3600" i="1" dirty="0" smtClean="0">
                <a:solidFill>
                  <a:schemeClr val="bg1"/>
                </a:solidFill>
              </a:rPr>
              <a:t> </a:t>
            </a:r>
            <a:r>
              <a:rPr lang="en-US" sz="3600" i="1" dirty="0" err="1" smtClean="0">
                <a:solidFill>
                  <a:schemeClr val="bg1"/>
                </a:solidFill>
              </a:rPr>
              <a:t>dan</a:t>
            </a:r>
            <a:r>
              <a:rPr lang="en-US" sz="3600" i="1" dirty="0" smtClean="0">
                <a:solidFill>
                  <a:schemeClr val="bg1"/>
                </a:solidFill>
              </a:rPr>
              <a:t> </a:t>
            </a:r>
            <a:r>
              <a:rPr lang="en-US" sz="3600" i="1" dirty="0" err="1" smtClean="0">
                <a:solidFill>
                  <a:schemeClr val="bg1"/>
                </a:solidFill>
              </a:rPr>
              <a:t>orang</a:t>
            </a:r>
            <a:r>
              <a:rPr lang="en-US" sz="3600" i="1" dirty="0" smtClean="0">
                <a:solidFill>
                  <a:schemeClr val="bg1"/>
                </a:solidFill>
              </a:rPr>
              <a:t> lain </a:t>
            </a:r>
            <a:r>
              <a:rPr lang="en-US" sz="3600" i="1" dirty="0" err="1" smtClean="0">
                <a:solidFill>
                  <a:schemeClr val="bg1"/>
                </a:solidFill>
              </a:rPr>
              <a:t>merasa</a:t>
            </a:r>
            <a:r>
              <a:rPr lang="en-US" sz="3600" i="1" dirty="0" smtClean="0">
                <a:solidFill>
                  <a:schemeClr val="bg1"/>
                </a:solidFill>
              </a:rPr>
              <a:t> </a:t>
            </a:r>
            <a:r>
              <a:rPr lang="en-US" sz="3600" i="1" dirty="0" err="1" smtClean="0">
                <a:solidFill>
                  <a:schemeClr val="bg1"/>
                </a:solidFill>
              </a:rPr>
              <a:t>beruntung</a:t>
            </a:r>
            <a:r>
              <a:rPr lang="en-US" sz="3600" i="1" dirty="0" smtClean="0">
                <a:solidFill>
                  <a:schemeClr val="bg1"/>
                </a:solidFill>
              </a:rPr>
              <a:t>, </a:t>
            </a:r>
            <a:r>
              <a:rPr lang="en-US" sz="3600" i="1" dirty="0" err="1" smtClean="0">
                <a:solidFill>
                  <a:schemeClr val="bg1"/>
                </a:solidFill>
              </a:rPr>
              <a:t>dan</a:t>
            </a:r>
            <a:r>
              <a:rPr lang="en-US" sz="3600" i="1" dirty="0" smtClean="0">
                <a:solidFill>
                  <a:schemeClr val="bg1"/>
                </a:solidFill>
              </a:rPr>
              <a:t> </a:t>
            </a:r>
            <a:r>
              <a:rPr lang="en-US" sz="3600" i="1" dirty="0" err="1" smtClean="0">
                <a:solidFill>
                  <a:schemeClr val="bg1"/>
                </a:solidFill>
              </a:rPr>
              <a:t>jika</a:t>
            </a:r>
            <a:r>
              <a:rPr lang="en-US" sz="3600" i="1" dirty="0" smtClean="0">
                <a:solidFill>
                  <a:schemeClr val="bg1"/>
                </a:solidFill>
              </a:rPr>
              <a:t> </a:t>
            </a:r>
            <a:r>
              <a:rPr lang="en-US" sz="3600" i="1" dirty="0" err="1" smtClean="0">
                <a:solidFill>
                  <a:schemeClr val="bg1"/>
                </a:solidFill>
              </a:rPr>
              <a:t>ia</a:t>
            </a:r>
            <a:r>
              <a:rPr lang="en-US" sz="3600" i="1" dirty="0" smtClean="0">
                <a:solidFill>
                  <a:schemeClr val="bg1"/>
                </a:solidFill>
              </a:rPr>
              <a:t> </a:t>
            </a:r>
            <a:r>
              <a:rPr lang="en-US" sz="3600" i="1" dirty="0" err="1" smtClean="0">
                <a:solidFill>
                  <a:schemeClr val="bg1"/>
                </a:solidFill>
              </a:rPr>
              <a:t>diam</a:t>
            </a:r>
            <a:r>
              <a:rPr lang="en-US" sz="3600" i="1" dirty="0" smtClean="0">
                <a:solidFill>
                  <a:schemeClr val="bg1"/>
                </a:solidFill>
              </a:rPr>
              <a:t> </a:t>
            </a:r>
            <a:r>
              <a:rPr lang="en-US" sz="3600" i="1" dirty="0" err="1" smtClean="0">
                <a:solidFill>
                  <a:schemeClr val="bg1"/>
                </a:solidFill>
              </a:rPr>
              <a:t>dirinya</a:t>
            </a:r>
            <a:r>
              <a:rPr lang="en-US" sz="3600" i="1" dirty="0" smtClean="0">
                <a:solidFill>
                  <a:schemeClr val="bg1"/>
                </a:solidFill>
              </a:rPr>
              <a:t> </a:t>
            </a:r>
            <a:r>
              <a:rPr lang="en-US" sz="3600" i="1" dirty="0" err="1" smtClean="0">
                <a:solidFill>
                  <a:schemeClr val="bg1"/>
                </a:solidFill>
              </a:rPr>
              <a:t>dan</a:t>
            </a:r>
            <a:r>
              <a:rPr lang="en-US" sz="3600" i="1" dirty="0" smtClean="0">
                <a:solidFill>
                  <a:schemeClr val="bg1"/>
                </a:solidFill>
              </a:rPr>
              <a:t> </a:t>
            </a:r>
            <a:r>
              <a:rPr lang="en-US" sz="3600" i="1" dirty="0" err="1" smtClean="0">
                <a:solidFill>
                  <a:schemeClr val="bg1"/>
                </a:solidFill>
              </a:rPr>
              <a:t>orang</a:t>
            </a:r>
            <a:r>
              <a:rPr lang="en-US" sz="3600" i="1" dirty="0" smtClean="0">
                <a:solidFill>
                  <a:schemeClr val="bg1"/>
                </a:solidFill>
              </a:rPr>
              <a:t> lain </a:t>
            </a:r>
            <a:r>
              <a:rPr lang="en-US" sz="3600" i="1" dirty="0" err="1" smtClean="0">
                <a:solidFill>
                  <a:schemeClr val="bg1"/>
                </a:solidFill>
              </a:rPr>
              <a:t>merasa</a:t>
            </a:r>
            <a:r>
              <a:rPr lang="en-US" sz="3600" i="1" dirty="0" smtClean="0">
                <a:solidFill>
                  <a:schemeClr val="bg1"/>
                </a:solidFill>
              </a:rPr>
              <a:t> </a:t>
            </a:r>
            <a:r>
              <a:rPr lang="en-US" sz="3600" i="1" dirty="0" err="1" smtClean="0">
                <a:solidFill>
                  <a:schemeClr val="bg1"/>
                </a:solidFill>
              </a:rPr>
              <a:t>selamat</a:t>
            </a:r>
            <a:r>
              <a:rPr lang="en-US" sz="3600" i="1" dirty="0" smtClean="0">
                <a:solidFill>
                  <a:schemeClr val="bg1"/>
                </a:solidFill>
              </a:rPr>
              <a:t> (</a:t>
            </a:r>
            <a:r>
              <a:rPr lang="en-US" sz="3600" i="1" dirty="0" err="1" smtClean="0">
                <a:solidFill>
                  <a:schemeClr val="bg1"/>
                </a:solidFill>
              </a:rPr>
              <a:t>dari</a:t>
            </a:r>
            <a:r>
              <a:rPr lang="en-US" sz="3600" i="1" dirty="0" smtClean="0">
                <a:solidFill>
                  <a:schemeClr val="bg1"/>
                </a:solidFill>
              </a:rPr>
              <a:t> </a:t>
            </a:r>
            <a:r>
              <a:rPr lang="en-US" sz="3600" i="1" dirty="0" err="1" smtClean="0">
                <a:solidFill>
                  <a:schemeClr val="bg1"/>
                </a:solidFill>
              </a:rPr>
              <a:t>mulutnya</a:t>
            </a:r>
            <a:r>
              <a:rPr lang="en-US" sz="3600" i="1" dirty="0" smtClean="0">
                <a:solidFill>
                  <a:schemeClr val="bg1"/>
                </a:solidFill>
              </a:rPr>
              <a:t>)”  </a:t>
            </a:r>
          </a:p>
          <a:p>
            <a:pPr marL="0" indent="0" algn="ctr">
              <a:buNone/>
            </a:pPr>
            <a:r>
              <a:rPr lang="en-US" sz="3600" b="1" dirty="0" smtClean="0">
                <a:solidFill>
                  <a:srgbClr val="00FFFF"/>
                </a:solidFill>
              </a:rPr>
              <a:t>(HR. Baihaqi </a:t>
            </a:r>
            <a:r>
              <a:rPr lang="en-US" sz="3600" b="1" dirty="0" smtClean="0">
                <a:solidFill>
                  <a:srgbClr val="00FFFF"/>
                </a:solidFill>
              </a:rPr>
              <a:t>dengan </a:t>
            </a:r>
            <a:r>
              <a:rPr lang="en-US" sz="3600" b="1" dirty="0" smtClean="0">
                <a:solidFill>
                  <a:srgbClr val="00FFFF"/>
                </a:solidFill>
              </a:rPr>
              <a:t>sanad Hasan)</a:t>
            </a:r>
          </a:p>
          <a:p>
            <a:pPr marL="0" indent="0" algn="ctr">
              <a:buNone/>
            </a:pPr>
            <a:endParaRPr lang="en-US" sz="3600" dirty="0" smtClean="0">
              <a:solidFill>
                <a:schemeClr val="bg1"/>
              </a:solidFill>
            </a:endParaRPr>
          </a:p>
          <a:p>
            <a:pPr marL="0" indent="0" algn="ctr">
              <a:buNone/>
            </a:pPr>
            <a:r>
              <a:rPr lang="en-US" sz="3600" i="1" dirty="0" smtClean="0">
                <a:solidFill>
                  <a:schemeClr val="bg1"/>
                </a:solidFill>
              </a:rPr>
              <a:t>“</a:t>
            </a:r>
            <a:r>
              <a:rPr lang="en-US" sz="3600" i="1" dirty="0" err="1" smtClean="0">
                <a:solidFill>
                  <a:schemeClr val="bg1"/>
                </a:solidFill>
              </a:rPr>
              <a:t>Diam</a:t>
            </a:r>
            <a:r>
              <a:rPr lang="en-US" sz="3600" i="1" dirty="0" smtClean="0">
                <a:solidFill>
                  <a:schemeClr val="bg1"/>
                </a:solidFill>
              </a:rPr>
              <a:t> </a:t>
            </a:r>
            <a:r>
              <a:rPr lang="en-US" sz="3600" i="1" dirty="0" err="1" smtClean="0">
                <a:solidFill>
                  <a:schemeClr val="bg1"/>
                </a:solidFill>
              </a:rPr>
              <a:t>adalah</a:t>
            </a:r>
            <a:r>
              <a:rPr lang="en-US" sz="3600" i="1" dirty="0" smtClean="0">
                <a:solidFill>
                  <a:schemeClr val="bg1"/>
                </a:solidFill>
              </a:rPr>
              <a:t> </a:t>
            </a:r>
            <a:r>
              <a:rPr lang="en-US" sz="3600" i="1" dirty="0" err="1" smtClean="0">
                <a:solidFill>
                  <a:schemeClr val="bg1"/>
                </a:solidFill>
              </a:rPr>
              <a:t>hikmah</a:t>
            </a:r>
            <a:r>
              <a:rPr lang="en-US" sz="3600" i="1" dirty="0" smtClean="0">
                <a:solidFill>
                  <a:schemeClr val="bg1"/>
                </a:solidFill>
              </a:rPr>
              <a:t> </a:t>
            </a:r>
            <a:r>
              <a:rPr lang="en-US" sz="3600" i="1" dirty="0" err="1" smtClean="0">
                <a:solidFill>
                  <a:schemeClr val="bg1"/>
                </a:solidFill>
              </a:rPr>
              <a:t>akan</a:t>
            </a:r>
            <a:r>
              <a:rPr lang="en-US" sz="3600" i="1" dirty="0" smtClean="0">
                <a:solidFill>
                  <a:schemeClr val="bg1"/>
                </a:solidFill>
              </a:rPr>
              <a:t> </a:t>
            </a:r>
            <a:r>
              <a:rPr lang="en-US" sz="3600" i="1" dirty="0" err="1" smtClean="0">
                <a:solidFill>
                  <a:schemeClr val="bg1"/>
                </a:solidFill>
              </a:rPr>
              <a:t>tetapi</a:t>
            </a:r>
            <a:r>
              <a:rPr lang="en-US" sz="3600" i="1" dirty="0" smtClean="0">
                <a:solidFill>
                  <a:schemeClr val="bg1"/>
                </a:solidFill>
              </a:rPr>
              <a:t> </a:t>
            </a:r>
            <a:r>
              <a:rPr lang="en-US" sz="3600" i="1" dirty="0" err="1" smtClean="0">
                <a:solidFill>
                  <a:schemeClr val="bg1"/>
                </a:solidFill>
              </a:rPr>
              <a:t>sangat</a:t>
            </a:r>
            <a:r>
              <a:rPr lang="en-US" sz="3600" i="1" dirty="0" smtClean="0">
                <a:solidFill>
                  <a:schemeClr val="bg1"/>
                </a:solidFill>
              </a:rPr>
              <a:t> </a:t>
            </a:r>
            <a:r>
              <a:rPr lang="en-US" sz="3600" i="1" dirty="0" err="1" smtClean="0">
                <a:solidFill>
                  <a:schemeClr val="bg1"/>
                </a:solidFill>
              </a:rPr>
              <a:t>sedikit</a:t>
            </a:r>
            <a:r>
              <a:rPr lang="en-US" sz="3600" i="1" dirty="0" smtClean="0">
                <a:solidFill>
                  <a:schemeClr val="bg1"/>
                </a:solidFill>
              </a:rPr>
              <a:t> yang </a:t>
            </a:r>
            <a:r>
              <a:rPr lang="en-US" sz="3600" i="1" dirty="0" err="1" smtClean="0">
                <a:solidFill>
                  <a:schemeClr val="bg1"/>
                </a:solidFill>
              </a:rPr>
              <a:t>mampu</a:t>
            </a:r>
            <a:r>
              <a:rPr lang="en-US" sz="3600" i="1" dirty="0" smtClean="0">
                <a:solidFill>
                  <a:schemeClr val="bg1"/>
                </a:solidFill>
              </a:rPr>
              <a:t> </a:t>
            </a:r>
            <a:r>
              <a:rPr lang="en-US" sz="3600" i="1" dirty="0" err="1" smtClean="0">
                <a:solidFill>
                  <a:schemeClr val="bg1"/>
                </a:solidFill>
              </a:rPr>
              <a:t>melakukannya</a:t>
            </a:r>
            <a:r>
              <a:rPr lang="en-US" sz="3600" i="1" dirty="0" smtClean="0">
                <a:solidFill>
                  <a:schemeClr val="bg1"/>
                </a:solidFill>
              </a:rPr>
              <a:t>” </a:t>
            </a:r>
            <a:r>
              <a:rPr lang="en-US" sz="3600" b="1" dirty="0" smtClean="0">
                <a:solidFill>
                  <a:srgbClr val="00FFFF"/>
                </a:solidFill>
              </a:rPr>
              <a:t>(</a:t>
            </a:r>
            <a:r>
              <a:rPr lang="en-US" sz="3600" b="1" dirty="0" err="1" smtClean="0">
                <a:solidFill>
                  <a:srgbClr val="00FFFF"/>
                </a:solidFill>
              </a:rPr>
              <a:t>Shahih</a:t>
            </a:r>
            <a:r>
              <a:rPr lang="en-US" sz="3600" b="1" dirty="0" smtClean="0">
                <a:solidFill>
                  <a:srgbClr val="00FFFF"/>
                </a:solidFill>
              </a:rPr>
              <a:t>, </a:t>
            </a:r>
            <a:r>
              <a:rPr lang="en-US" sz="3600" b="1" dirty="0" err="1" smtClean="0">
                <a:solidFill>
                  <a:srgbClr val="00FFFF"/>
                </a:solidFill>
              </a:rPr>
              <a:t>dinukil</a:t>
            </a:r>
            <a:r>
              <a:rPr lang="en-US" sz="3600" b="1" dirty="0" smtClean="0">
                <a:solidFill>
                  <a:srgbClr val="00FFFF"/>
                </a:solidFill>
              </a:rPr>
              <a:t> </a:t>
            </a:r>
            <a:r>
              <a:rPr lang="en-US" sz="3600" b="1" dirty="0" err="1" smtClean="0">
                <a:solidFill>
                  <a:srgbClr val="00FFFF"/>
                </a:solidFill>
              </a:rPr>
              <a:t>dari</a:t>
            </a:r>
            <a:r>
              <a:rPr lang="en-US" sz="3600" b="1" dirty="0" smtClean="0">
                <a:solidFill>
                  <a:srgbClr val="00FFFF"/>
                </a:solidFill>
              </a:rPr>
              <a:t> </a:t>
            </a:r>
            <a:r>
              <a:rPr lang="en-US" sz="3600" b="1" dirty="0" err="1" smtClean="0">
                <a:solidFill>
                  <a:srgbClr val="00FFFF"/>
                </a:solidFill>
              </a:rPr>
              <a:t>ucapan</a:t>
            </a:r>
            <a:r>
              <a:rPr lang="en-US" sz="3600" b="1" dirty="0" smtClean="0">
                <a:solidFill>
                  <a:srgbClr val="00FFFF"/>
                </a:solidFill>
              </a:rPr>
              <a:t> </a:t>
            </a:r>
            <a:r>
              <a:rPr lang="en-US" sz="3600" b="1" dirty="0" err="1" smtClean="0">
                <a:solidFill>
                  <a:srgbClr val="00FFFF"/>
                </a:solidFill>
              </a:rPr>
              <a:t>Luqman</a:t>
            </a:r>
            <a:r>
              <a:rPr lang="en-US" sz="3600" b="1" dirty="0" smtClean="0">
                <a:solidFill>
                  <a:srgbClr val="00FFFF"/>
                </a:solidFill>
              </a:rPr>
              <a:t> Al Hakim)</a:t>
            </a:r>
          </a:p>
          <a:p>
            <a:pPr marL="0" indent="0" algn="ctr">
              <a:buNone/>
            </a:pPr>
            <a:endParaRPr lang="en-US" sz="3600" dirty="0">
              <a:solidFill>
                <a:schemeClr val="bg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4754562"/>
          </a:xfrm>
        </p:spPr>
        <p:txBody>
          <a:bodyPr>
            <a:normAutofit/>
          </a:bodyPr>
          <a:lstStyle/>
          <a:p>
            <a:pPr rtl="1"/>
            <a:r>
              <a:rPr lang="en-US" sz="13800" b="1" dirty="0" smtClean="0">
                <a:solidFill>
                  <a:srgbClr val="FFFF00"/>
                </a:solidFill>
                <a:cs typeface="Traditional Arabic" pitchFamily="2" charset="-78"/>
              </a:rPr>
              <a:t>GHIBAH</a:t>
            </a:r>
            <a:endParaRPr lang="en-US" sz="714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fontScale="92500" lnSpcReduction="10000"/>
          </a:bodyPr>
          <a:lstStyle/>
          <a:p>
            <a:pPr algn="just" rtl="1">
              <a:buClr>
                <a:schemeClr val="bg1"/>
              </a:buClr>
            </a:pPr>
            <a:r>
              <a:rPr lang="ar-SA" sz="5400" dirty="0" smtClean="0">
                <a:solidFill>
                  <a:schemeClr val="bg1"/>
                </a:solidFill>
                <a:cs typeface="Traditional Arabic" pitchFamily="2" charset="-78"/>
              </a:rPr>
              <a:t>يَا أَيُّهَا الَّذِينَ آَمَنُوا اجْتَنِبُوا كَثِيرًا مِنَ الظَّنِّ إِنَّ بَعْضَ الظَّنِّ إِثْمٌ وَلَا تَجَسَّسُوا وَلَا يَغْتَبْ بَعْضُكُمْ بَعْضًا أَيُحِبُّ أَحَدُكُمْ أَنْ يَأْكُلَ لَحْمَ أَخِيهِ مَيْتًا فَكَرِهْتُمُوهُ وَاتَّقُوا اللَّهَ إِنَّ اللَّهَ تَوَّابٌ رَحِيمٌ </a:t>
            </a:r>
            <a:r>
              <a:rPr lang="ar-SA" sz="5400" b="1" dirty="0" smtClean="0">
                <a:solidFill>
                  <a:srgbClr val="FFFF00"/>
                </a:solidFill>
                <a:cs typeface="Traditional Arabic" pitchFamily="2" charset="-78"/>
              </a:rPr>
              <a:t>[الحجرات/12]</a:t>
            </a:r>
          </a:p>
          <a:p>
            <a:pPr algn="just" rtl="1">
              <a:buClr>
                <a:schemeClr val="bg1"/>
              </a:buClr>
              <a:buNone/>
            </a:pPr>
            <a:endParaRPr lang="ar-SA" sz="5400" b="1" dirty="0" smtClean="0">
              <a:solidFill>
                <a:srgbClr val="FFFF00"/>
              </a:solidFill>
              <a:cs typeface="Traditional Arabic" pitchFamily="2" charset="-78"/>
            </a:endParaRPr>
          </a:p>
          <a:p>
            <a:pPr algn="just" rtl="1"/>
            <a:r>
              <a:rPr lang="ar-SA" sz="5400" b="1" dirty="0" smtClean="0">
                <a:solidFill>
                  <a:schemeClr val="bg1"/>
                </a:solidFill>
                <a:cs typeface="Traditional Arabic" pitchFamily="2" charset="-78"/>
              </a:rPr>
              <a:t>مَن </a:t>
            </a:r>
            <a:r>
              <a:rPr lang="ar-SA" sz="5400" b="1" dirty="0">
                <a:solidFill>
                  <a:schemeClr val="bg1"/>
                </a:solidFill>
                <a:cs typeface="Traditional Arabic" pitchFamily="2" charset="-78"/>
              </a:rPr>
              <a:t>أكلَ لحم أخيه في الدنيا قُرِّب له يوم القيامة، فيقالُ له: كُلْهُ مَيْتاً كما أكلْتَه حياً! فيأكلُه، ويَكْلَح، </a:t>
            </a:r>
            <a:r>
              <a:rPr lang="ar-SA" sz="5400" b="1" dirty="0" smtClean="0">
                <a:solidFill>
                  <a:schemeClr val="bg1"/>
                </a:solidFill>
                <a:cs typeface="Traditional Arabic" pitchFamily="2" charset="-78"/>
              </a:rPr>
              <a:t>ويَصيح</a:t>
            </a:r>
            <a:r>
              <a:rPr lang="ar-SA" sz="5400" dirty="0" smtClean="0">
                <a:solidFill>
                  <a:schemeClr val="bg1"/>
                </a:solidFill>
                <a:cs typeface="Traditional Arabic" pitchFamily="2" charset="-78"/>
              </a:rPr>
              <a:t>  </a:t>
            </a:r>
            <a:r>
              <a:rPr lang="ar-SA" sz="5400" dirty="0">
                <a:solidFill>
                  <a:srgbClr val="FFFF00"/>
                </a:solidFill>
                <a:cs typeface="Traditional Arabic" pitchFamily="2" charset="-78"/>
              </a:rPr>
              <a:t>- ابن حجر: سنده حسن، </a:t>
            </a:r>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a:bodyPr>
          <a:lstStyle/>
          <a:p>
            <a:pPr algn="just" rtl="1">
              <a:buClr>
                <a:schemeClr val="bg1"/>
              </a:buClr>
            </a:pPr>
            <a:r>
              <a:rPr lang="ar-SA" sz="5400" dirty="0" smtClean="0">
                <a:solidFill>
                  <a:schemeClr val="bg1"/>
                </a:solidFill>
                <a:cs typeface="Traditional Arabic" pitchFamily="2" charset="-78"/>
              </a:rPr>
              <a:t>الْمُسْلِمُ أَخُو الْمُسْلِمِ ، لاَ يَظْلِمُهُ وَلاَ يُسْلِمُهُ ، وَمَنْ كَانَ فِى حَاجَةِ أَخِيهِ كَانَ اللَّهُ فِى حَاجَتِهِ ، وَمَنْ فَرَّجَ عَنْ مُسْلِمٍ كُرْبَةً فَرَّجَ اللَّهُ عَنْهُ كُرْبَةً مِنْ كُرُبَاتِ يَوْمِ الْقِيَامَةِ ، وَمَنْ سَتَرَ مُسْلِمًا سَتَرَهُ اللَّهُ يَوْمَ الْقِيَامَةِ </a:t>
            </a:r>
            <a:r>
              <a:rPr lang="ar-SA" sz="4400" dirty="0" smtClean="0">
                <a:solidFill>
                  <a:srgbClr val="FFFF00"/>
                </a:solidFill>
                <a:cs typeface="Traditional Arabic" pitchFamily="2" charset="-78"/>
              </a:rPr>
              <a:t>(صحيح رواه  البخارى و مسلم)</a:t>
            </a:r>
            <a:endParaRPr lang="ar-SA" sz="5400" dirty="0" smtClean="0">
              <a:solidFill>
                <a:srgbClr val="FFFF00"/>
              </a:solidFill>
              <a:cs typeface="Traditional Arabic" pitchFamily="2" charset="-78"/>
            </a:endParaRPr>
          </a:p>
          <a:p>
            <a:pPr algn="just" rtl="1">
              <a:buClr>
                <a:schemeClr val="bg1"/>
              </a:buClr>
            </a:pPr>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3657600"/>
          </a:xfrm>
        </p:spPr>
        <p:txBody>
          <a:bodyPr>
            <a:normAutofit/>
          </a:bodyPr>
          <a:lstStyle/>
          <a:p>
            <a:pPr rtl="1"/>
            <a:r>
              <a:rPr lang="en-US" sz="8800" b="1" dirty="0" smtClean="0">
                <a:solidFill>
                  <a:srgbClr val="FFFF00"/>
                </a:solidFill>
                <a:cs typeface="Traditional Arabic" pitchFamily="2" charset="-78"/>
              </a:rPr>
              <a:t>Namimah </a:t>
            </a:r>
            <a:br>
              <a:rPr lang="en-US" sz="8800" b="1" dirty="0" smtClean="0">
                <a:solidFill>
                  <a:srgbClr val="FFFF00"/>
                </a:solidFill>
                <a:cs typeface="Traditional Arabic" pitchFamily="2" charset="-78"/>
              </a:rPr>
            </a:br>
            <a:r>
              <a:rPr lang="en-US" sz="8800" b="1" dirty="0" smtClean="0">
                <a:solidFill>
                  <a:srgbClr val="FFFF00"/>
                </a:solidFill>
                <a:cs typeface="Traditional Arabic" pitchFamily="2" charset="-78"/>
              </a:rPr>
              <a:t>(adu domba)</a:t>
            </a:r>
            <a:endParaRPr lang="en-US" sz="53600" b="1" dirty="0">
              <a:solidFill>
                <a:srgbClr val="FFFF00"/>
              </a:solidFill>
              <a:cs typeface="Traditional Arabic" pitchFamily="2" charset="-78"/>
            </a:endParaRPr>
          </a:p>
        </p:txBody>
      </p:sp>
      <p:sp>
        <p:nvSpPr>
          <p:cNvPr id="3" name="Rectangle 2"/>
          <p:cNvSpPr/>
          <p:nvPr/>
        </p:nvSpPr>
        <p:spPr>
          <a:xfrm>
            <a:off x="1066800" y="4724400"/>
            <a:ext cx="6934200" cy="1754326"/>
          </a:xfrm>
          <a:prstGeom prst="rect">
            <a:avLst/>
          </a:prstGeom>
        </p:spPr>
        <p:txBody>
          <a:bodyPr wrap="square">
            <a:spAutoFit/>
          </a:bodyPr>
          <a:lstStyle/>
          <a:p>
            <a:pPr algn="ctr" rtl="1">
              <a:buClr>
                <a:schemeClr val="bg1"/>
              </a:buClr>
            </a:pPr>
            <a:r>
              <a:rPr lang="ar-SA" sz="5400" dirty="0" smtClean="0">
                <a:solidFill>
                  <a:schemeClr val="bg1"/>
                </a:solidFill>
                <a:cs typeface="Traditional Arabic" pitchFamily="2" charset="-78"/>
              </a:rPr>
              <a:t>( النميمة ) هي نقل الكلام بين الناس بقصد الإفساد وإثارة الأحقاد</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a:bodyPr>
          <a:lstStyle/>
          <a:p>
            <a:pPr algn="just" rtl="1">
              <a:buClr>
                <a:schemeClr val="bg1"/>
              </a:buClr>
            </a:pPr>
            <a:r>
              <a:rPr lang="ar-SA" sz="5400" dirty="0" smtClean="0">
                <a:solidFill>
                  <a:schemeClr val="bg1"/>
                </a:solidFill>
                <a:cs typeface="Traditional Arabic" pitchFamily="2" charset="-78"/>
              </a:rPr>
              <a:t>لاَ يَدْخُلُ الْجَنَّةَ نَمَّامٌ </a:t>
            </a:r>
            <a:r>
              <a:rPr lang="ar-SA" sz="4000" dirty="0" smtClean="0">
                <a:solidFill>
                  <a:srgbClr val="FFFF00"/>
                </a:solidFill>
                <a:cs typeface="Traditional Arabic" pitchFamily="2" charset="-78"/>
              </a:rPr>
              <a:t>- صحيح مسلم</a:t>
            </a:r>
          </a:p>
          <a:p>
            <a:pPr algn="just" rtl="1">
              <a:buClr>
                <a:schemeClr val="bg1"/>
              </a:buClr>
              <a:buNone/>
            </a:pPr>
            <a:endParaRPr lang="ar-SA" sz="5400" dirty="0">
              <a:solidFill>
                <a:schemeClr val="bg1"/>
              </a:solidFill>
              <a:cs typeface="Traditional Arabic" pitchFamily="2" charset="-78"/>
            </a:endParaRPr>
          </a:p>
          <a:p>
            <a:pPr algn="just" rtl="1">
              <a:buClr>
                <a:schemeClr val="bg1"/>
              </a:buClr>
            </a:pPr>
            <a:r>
              <a:rPr lang="ar-SA" sz="4800" dirty="0" smtClean="0">
                <a:solidFill>
                  <a:schemeClr val="bg1"/>
                </a:solidFill>
                <a:cs typeface="Traditional Arabic" pitchFamily="2" charset="-78"/>
              </a:rPr>
              <a:t>خَرَجَ النَّبِىُّ </a:t>
            </a:r>
            <a:r>
              <a:rPr lang="en-US" sz="4800" dirty="0" smtClean="0">
                <a:solidFill>
                  <a:srgbClr val="FFFF00"/>
                </a:solidFill>
                <a:effectLst/>
                <a:cs typeface="Traditional Arabic" pitchFamily="2" charset="-78"/>
                <a:sym typeface="AGA Arabesque"/>
              </a:rPr>
              <a:t> </a:t>
            </a:r>
            <a:r>
              <a:rPr lang="ar-SA" sz="4800" dirty="0" smtClean="0">
                <a:solidFill>
                  <a:srgbClr val="FFFF00"/>
                </a:solidFill>
                <a:effectLst/>
                <a:cs typeface="Traditional Arabic" pitchFamily="2" charset="-78"/>
                <a:sym typeface="AGA Arabesque"/>
              </a:rPr>
              <a:t> </a:t>
            </a:r>
            <a:r>
              <a:rPr lang="ar-SA" sz="4800" dirty="0" smtClean="0">
                <a:solidFill>
                  <a:schemeClr val="bg1"/>
                </a:solidFill>
                <a:cs typeface="Traditional Arabic" pitchFamily="2" charset="-78"/>
              </a:rPr>
              <a:t>مِنْ بَعْضِ حِيطَانِ الْمَدِينَةِ ، فَسَمِعَ صَوْتَ إِنْسَانَيْنِ يُعَذَّبَانِ فِى قُبُورِهِمَا فَقَالَ « </a:t>
            </a:r>
            <a:r>
              <a:rPr lang="ar-SA" sz="4800" dirty="0" smtClean="0">
                <a:solidFill>
                  <a:srgbClr val="00FFFF"/>
                </a:solidFill>
                <a:cs typeface="Traditional Arabic" pitchFamily="2" charset="-78"/>
              </a:rPr>
              <a:t>يُعَذَّبَانِ ، وَمَا يُعَذَّبَانِ فِى كَبِيرَةٍ ، وَإِنَّهُ لَكَبِيرٌ ، كَانَ أَحَدُهُمَا لاَ يَسْتَتِرُ مِنَ الْبَوْلِ ، وَكَانَ الآخَرُ يَمْشِى بِالنَّمِيمَةِ </a:t>
            </a:r>
            <a:r>
              <a:rPr lang="ar-SA" sz="4800" dirty="0" smtClean="0">
                <a:solidFill>
                  <a:schemeClr val="bg1"/>
                </a:solidFill>
                <a:cs typeface="Traditional Arabic" pitchFamily="2" charset="-78"/>
              </a:rPr>
              <a:t>» - </a:t>
            </a:r>
            <a:r>
              <a:rPr lang="ar-SA" sz="3900" dirty="0" smtClean="0">
                <a:solidFill>
                  <a:srgbClr val="FFFF00"/>
                </a:solidFill>
                <a:cs typeface="Traditional Arabic" pitchFamily="2" charset="-78"/>
              </a:rPr>
              <a:t>(صحيح البخارى </a:t>
            </a:r>
            <a:r>
              <a:rPr lang="ar-SA" sz="3900" dirty="0">
                <a:solidFill>
                  <a:srgbClr val="FFFF00"/>
                </a:solidFill>
                <a:cs typeface="Traditional Arabic" pitchFamily="2" charset="-78"/>
              </a:rPr>
              <a:t>باب النَّمِيمَةُ مِنَ </a:t>
            </a:r>
            <a:r>
              <a:rPr lang="ar-SA" sz="3900" dirty="0" smtClean="0">
                <a:solidFill>
                  <a:srgbClr val="FFFF00"/>
                </a:solidFill>
                <a:cs typeface="Traditional Arabic" pitchFamily="2" charset="-78"/>
              </a:rPr>
              <a:t>الْكَبَائِرِ ) </a:t>
            </a:r>
            <a:endParaRPr lang="en-US" sz="48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3657600"/>
          </a:xfrm>
        </p:spPr>
        <p:txBody>
          <a:bodyPr>
            <a:noAutofit/>
          </a:bodyPr>
          <a:lstStyle/>
          <a:p>
            <a:pPr rtl="1"/>
            <a:r>
              <a:rPr lang="en-US" sz="8000" b="1" dirty="0" smtClean="0">
                <a:solidFill>
                  <a:srgbClr val="FFFF00"/>
                </a:solidFill>
                <a:cs typeface="Traditional Arabic" pitchFamily="2" charset="-78"/>
              </a:rPr>
              <a:t>DUSTA/ BOHONG</a:t>
            </a:r>
            <a:endParaRPr lang="en-US" sz="643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fontScale="85000" lnSpcReduction="20000"/>
          </a:bodyPr>
          <a:lstStyle/>
          <a:p>
            <a:pPr algn="just" rtl="1"/>
            <a:r>
              <a:rPr lang="ar-SA" sz="5400" b="1" dirty="0" smtClean="0">
                <a:solidFill>
                  <a:schemeClr val="bg1"/>
                </a:solidFill>
                <a:cs typeface="Traditional Arabic" pitchFamily="2" charset="-78"/>
              </a:rPr>
              <a:t>كَبُرَتْ </a:t>
            </a:r>
            <a:r>
              <a:rPr lang="ar-SA" sz="5400" b="1" dirty="0">
                <a:solidFill>
                  <a:schemeClr val="bg1"/>
                </a:solidFill>
                <a:cs typeface="Traditional Arabic" pitchFamily="2" charset="-78"/>
              </a:rPr>
              <a:t>خيانةً أنْ تُحَدِّثَ أخاك حديثاً هو لك به مُصَدِّقٌ، وأنت له به </a:t>
            </a:r>
            <a:r>
              <a:rPr lang="ar-SA" sz="5400" b="1" dirty="0" smtClean="0">
                <a:solidFill>
                  <a:schemeClr val="bg1"/>
                </a:solidFill>
                <a:cs typeface="Traditional Arabic" pitchFamily="2" charset="-78"/>
              </a:rPr>
              <a:t>كاذب</a:t>
            </a:r>
            <a:r>
              <a:rPr lang="ar-SA" sz="5400" dirty="0" smtClean="0">
                <a:solidFill>
                  <a:schemeClr val="bg1"/>
                </a:solidFill>
                <a:cs typeface="Traditional Arabic" pitchFamily="2" charset="-78"/>
              </a:rPr>
              <a:t> </a:t>
            </a:r>
            <a:r>
              <a:rPr lang="ar-SA" sz="4600" dirty="0" smtClean="0">
                <a:solidFill>
                  <a:srgbClr val="FFFF00"/>
                </a:solidFill>
                <a:cs typeface="Traditional Arabic" pitchFamily="2" charset="-78"/>
              </a:rPr>
              <a:t>(قال العراقي في تخريج الإحياء عن سند أحمد والطبراني: بسند جيد)</a:t>
            </a:r>
            <a:endParaRPr lang="ar-SA" sz="5400" dirty="0" smtClean="0">
              <a:solidFill>
                <a:srgbClr val="FFFF00"/>
              </a:solidFill>
              <a:cs typeface="Traditional Arabic" pitchFamily="2" charset="-78"/>
            </a:endParaRPr>
          </a:p>
          <a:p>
            <a:pPr algn="just" rtl="1"/>
            <a:r>
              <a:rPr lang="ar-SA" sz="5400" b="1" dirty="0" smtClean="0">
                <a:solidFill>
                  <a:schemeClr val="bg1"/>
                </a:solidFill>
                <a:cs typeface="Traditional Arabic" pitchFamily="2" charset="-78"/>
              </a:rPr>
              <a:t>كفى </a:t>
            </a:r>
            <a:r>
              <a:rPr lang="ar-SA" sz="5400" b="1" dirty="0">
                <a:solidFill>
                  <a:schemeClr val="bg1"/>
                </a:solidFill>
                <a:cs typeface="Traditional Arabic" pitchFamily="2" charset="-78"/>
              </a:rPr>
              <a:t>بالمرء كَذِباً أن يُحَدِّثَ بكل ما </a:t>
            </a:r>
            <a:r>
              <a:rPr lang="ar-SA" sz="5400" b="1" dirty="0" smtClean="0">
                <a:solidFill>
                  <a:schemeClr val="bg1"/>
                </a:solidFill>
                <a:cs typeface="Traditional Arabic" pitchFamily="2" charset="-78"/>
              </a:rPr>
              <a:t>سَمِع </a:t>
            </a:r>
            <a:r>
              <a:rPr lang="ar-SA" sz="4600" dirty="0" smtClean="0">
                <a:solidFill>
                  <a:srgbClr val="FFFF00"/>
                </a:solidFill>
                <a:cs typeface="Traditional Arabic" pitchFamily="2" charset="-78"/>
              </a:rPr>
              <a:t>- مسلم في مقدمة صحيحه</a:t>
            </a:r>
            <a:endParaRPr lang="ar-SA" sz="5400" dirty="0" smtClean="0">
              <a:solidFill>
                <a:srgbClr val="FFFF00"/>
              </a:solidFill>
              <a:cs typeface="Traditional Arabic" pitchFamily="2" charset="-78"/>
            </a:endParaRPr>
          </a:p>
          <a:p>
            <a:pPr algn="just" rtl="1"/>
            <a:r>
              <a:rPr lang="ar-SA" sz="5400" b="1" dirty="0" smtClean="0">
                <a:solidFill>
                  <a:schemeClr val="bg1"/>
                </a:solidFill>
                <a:cs typeface="Traditional Arabic" pitchFamily="2" charset="-78"/>
              </a:rPr>
              <a:t>إنّ </a:t>
            </a:r>
            <a:r>
              <a:rPr lang="ar-SA" sz="5400" b="1" dirty="0">
                <a:solidFill>
                  <a:schemeClr val="bg1"/>
                </a:solidFill>
                <a:cs typeface="Traditional Arabic" pitchFamily="2" charset="-78"/>
              </a:rPr>
              <a:t>الرجل لَيتكلّم بالكلمة يُضْحِك بها جلساءَه يَهْوي بها أبْعَدَ من </a:t>
            </a:r>
            <a:r>
              <a:rPr lang="ar-SA" sz="5400" b="1" dirty="0" smtClean="0">
                <a:solidFill>
                  <a:schemeClr val="bg1"/>
                </a:solidFill>
                <a:cs typeface="Traditional Arabic" pitchFamily="2" charset="-78"/>
              </a:rPr>
              <a:t>الثريا</a:t>
            </a:r>
            <a:r>
              <a:rPr lang="ar-SA" sz="5400" dirty="0" smtClean="0">
                <a:solidFill>
                  <a:schemeClr val="bg1"/>
                </a:solidFill>
                <a:cs typeface="Traditional Arabic" pitchFamily="2" charset="-78"/>
              </a:rPr>
              <a:t> - </a:t>
            </a:r>
            <a:r>
              <a:rPr lang="ar-SA" sz="4600" dirty="0" smtClean="0">
                <a:solidFill>
                  <a:srgbClr val="FFFF00"/>
                </a:solidFill>
                <a:cs typeface="Traditional Arabic" pitchFamily="2" charset="-78"/>
              </a:rPr>
              <a:t>قال العراقي: أخرجه ابن أبي الدنيا بسند حسن</a:t>
            </a:r>
            <a:endParaRPr lang="ar-SA" sz="5400" dirty="0" smtClean="0">
              <a:solidFill>
                <a:srgbClr val="FFFF00"/>
              </a:solidFill>
              <a:cs typeface="Traditional Arabic" pitchFamily="2" charset="-78"/>
            </a:endParaRPr>
          </a:p>
          <a:p>
            <a:pPr algn="just" rtl="1"/>
            <a:r>
              <a:rPr lang="ar-SA" sz="5400" b="1" dirty="0" smtClean="0">
                <a:solidFill>
                  <a:schemeClr val="bg1"/>
                </a:solidFill>
                <a:cs typeface="Traditional Arabic" pitchFamily="2" charset="-78"/>
              </a:rPr>
              <a:t>ويلٌ </a:t>
            </a:r>
            <a:r>
              <a:rPr lang="ar-SA" sz="5400" b="1" dirty="0">
                <a:solidFill>
                  <a:schemeClr val="bg1"/>
                </a:solidFill>
                <a:cs typeface="Traditional Arabic" pitchFamily="2" charset="-78"/>
              </a:rPr>
              <a:t>للذي يُحَدِّث بالحديث ليُضْحِك به القومَ فيكذِبُ، ويلٌ له، ويلٌ </a:t>
            </a:r>
            <a:r>
              <a:rPr lang="ar-SA" sz="5400" b="1" dirty="0" smtClean="0">
                <a:solidFill>
                  <a:schemeClr val="bg1"/>
                </a:solidFill>
                <a:cs typeface="Traditional Arabic" pitchFamily="2" charset="-78"/>
              </a:rPr>
              <a:t>له</a:t>
            </a:r>
            <a:r>
              <a:rPr lang="ar-SA" sz="5400" dirty="0" smtClean="0">
                <a:solidFill>
                  <a:schemeClr val="bg1"/>
                </a:solidFill>
                <a:cs typeface="Traditional Arabic" pitchFamily="2" charset="-78"/>
              </a:rPr>
              <a:t> </a:t>
            </a:r>
            <a:r>
              <a:rPr lang="ar-SA" sz="4600" dirty="0" smtClean="0">
                <a:solidFill>
                  <a:srgbClr val="FFFF00"/>
                </a:solidFill>
                <a:cs typeface="Traditional Arabic" pitchFamily="2" charset="-78"/>
              </a:rPr>
              <a:t>– الترمذي : حسن، </a:t>
            </a:r>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8915400" cy="6555641"/>
          </a:xfrm>
          <a:prstGeom prst="rect">
            <a:avLst/>
          </a:prstGeom>
        </p:spPr>
        <p:txBody>
          <a:bodyPr wrap="square">
            <a:spAutoFit/>
          </a:bodyPr>
          <a:lstStyle/>
          <a:p>
            <a:pPr algn="ctr" rtl="1" fontAlgn="base"/>
            <a:r>
              <a:rPr lang="ar-SA" sz="6000" dirty="0" smtClean="0">
                <a:solidFill>
                  <a:srgbClr val="FFFF00"/>
                </a:solidFill>
                <a:latin typeface="Traditional Arabic" pitchFamily="18" charset="-78"/>
                <a:cs typeface="Traditional Arabic" pitchFamily="18" charset="-78"/>
              </a:rPr>
              <a:t>وَاخْفِضْ جَنَاحَكَ لِمَنِ اتَّبَعَكَ مِنَ الْمُؤْمِنِينَ</a:t>
            </a:r>
            <a:endParaRPr lang="ar-SA" sz="3200" b="1" dirty="0" smtClean="0">
              <a:solidFill>
                <a:srgbClr val="FFFF00"/>
              </a:solidFill>
              <a:latin typeface="Traditional Arabic" pitchFamily="18" charset="-78"/>
              <a:cs typeface="Traditional Arabic" pitchFamily="18" charset="-78"/>
            </a:endParaRPr>
          </a:p>
          <a:p>
            <a:pPr algn="ctr"/>
            <a:r>
              <a:rPr lang="en-US" sz="3200" i="1" dirty="0" smtClean="0">
                <a:solidFill>
                  <a:schemeClr val="bg1"/>
                </a:solidFill>
              </a:rPr>
              <a:t>"Dan rendahkanlah dirimu terhadap orang-orang yang mengikutimu (yaitu) dari orang-orang mukmin". </a:t>
            </a:r>
          </a:p>
          <a:p>
            <a:pPr algn="ctr"/>
            <a:r>
              <a:rPr lang="en-US" sz="3200" b="1" dirty="0" smtClean="0">
                <a:solidFill>
                  <a:srgbClr val="00FFFF"/>
                </a:solidFill>
              </a:rPr>
              <a:t>(QS Asy Syu'ara' 215)</a:t>
            </a:r>
          </a:p>
          <a:p>
            <a:pPr algn="ctr"/>
            <a:endParaRPr lang="en-US" sz="3200" b="1" dirty="0" smtClean="0">
              <a:solidFill>
                <a:schemeClr val="bg1"/>
              </a:solidFill>
            </a:endParaRPr>
          </a:p>
          <a:p>
            <a:pPr algn="ctr" rtl="1"/>
            <a:r>
              <a:rPr lang="ar-SA" sz="6000" dirty="0" smtClean="0">
                <a:solidFill>
                  <a:srgbClr val="FFFF00"/>
                </a:solidFill>
                <a:latin typeface="Traditional Arabic" pitchFamily="18" charset="-78"/>
                <a:cs typeface="Traditional Arabic" pitchFamily="18" charset="-78"/>
              </a:rPr>
              <a:t>وَاخْفِضْ جَنَاحَكَ لِلْمُؤْمِنِينَ</a:t>
            </a:r>
            <a:endParaRPr lang="en-US" sz="6000" dirty="0" smtClean="0">
              <a:solidFill>
                <a:srgbClr val="FFFF00"/>
              </a:solidFill>
              <a:latin typeface="Traditional Arabic" pitchFamily="18" charset="-78"/>
              <a:cs typeface="Traditional Arabic" pitchFamily="18" charset="-78"/>
            </a:endParaRPr>
          </a:p>
          <a:p>
            <a:pPr algn="ctr"/>
            <a:r>
              <a:rPr lang="en-US" sz="3200" i="1" dirty="0" smtClean="0">
                <a:solidFill>
                  <a:schemeClr val="bg1"/>
                </a:solidFill>
              </a:rPr>
              <a:t>"Dan rendahkanlah dirimu terhadap orang-orang yang beriman“ </a:t>
            </a:r>
          </a:p>
          <a:p>
            <a:pPr algn="ctr"/>
            <a:r>
              <a:rPr lang="en-US" sz="3200" b="1" dirty="0" smtClean="0">
                <a:solidFill>
                  <a:srgbClr val="00FFFF"/>
                </a:solidFill>
              </a:rPr>
              <a:t>(QS Al Hijr 88)</a:t>
            </a:r>
            <a:endParaRPr lang="en-US" sz="3200" dirty="0" smtClean="0">
              <a:solidFill>
                <a:srgbClr val="00FFFF"/>
              </a:solidFill>
            </a:endParaRPr>
          </a:p>
          <a:p>
            <a:endParaRPr lang="en-US" sz="4400" b="1" dirty="0">
              <a:solidFill>
                <a:srgbClr val="FFFF00"/>
              </a:solidFill>
              <a:latin typeface="Traditional Arabic" pitchFamily="18" charset="-78"/>
              <a:cs typeface="Traditional Arabic" pitchFamily="18"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checkerboard(across)">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heckerboard(across)">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heckerboard(across)">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checkerboard(across)">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checkerboard(across)">
                                      <p:cBhvr>
                                        <p:cTn id="2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lnSpcReduction="10000"/>
          </a:bodyPr>
          <a:lstStyle/>
          <a:p>
            <a:pPr algn="just" rtl="1"/>
            <a:r>
              <a:rPr lang="ar-SY" sz="5400" b="1" dirty="0" smtClean="0">
                <a:solidFill>
                  <a:schemeClr val="bg1"/>
                </a:solidFill>
                <a:cs typeface="Traditional Arabic" pitchFamily="2" charset="-78"/>
              </a:rPr>
              <a:t>مَن </a:t>
            </a:r>
            <a:r>
              <a:rPr lang="ar-SY" sz="5400" b="1" dirty="0">
                <a:solidFill>
                  <a:schemeClr val="bg1"/>
                </a:solidFill>
                <a:cs typeface="Traditional Arabic" pitchFamily="2" charset="-78"/>
              </a:rPr>
              <a:t>قال </a:t>
            </a:r>
            <a:r>
              <a:rPr lang="ar-SY" sz="5400" b="1" dirty="0" smtClean="0">
                <a:solidFill>
                  <a:schemeClr val="bg1"/>
                </a:solidFill>
                <a:cs typeface="Traditional Arabic" pitchFamily="2" charset="-78"/>
              </a:rPr>
              <a:t>لصبي</a:t>
            </a:r>
            <a:r>
              <a:rPr lang="ar-SA" sz="5400" b="1" dirty="0" smtClean="0">
                <a:solidFill>
                  <a:schemeClr val="bg1"/>
                </a:solidFill>
                <a:cs typeface="Traditional Arabic" pitchFamily="2" charset="-78"/>
              </a:rPr>
              <a:t> </a:t>
            </a:r>
            <a:r>
              <a:rPr lang="ar-SY" sz="5400" b="1" dirty="0" smtClean="0">
                <a:solidFill>
                  <a:schemeClr val="bg1"/>
                </a:solidFill>
                <a:cs typeface="Traditional Arabic" pitchFamily="2" charset="-78"/>
              </a:rPr>
              <a:t>: </a:t>
            </a:r>
            <a:r>
              <a:rPr lang="ar-SY" sz="5400" b="1" dirty="0">
                <a:solidFill>
                  <a:schemeClr val="bg1"/>
                </a:solidFill>
                <a:cs typeface="Traditional Arabic" pitchFamily="2" charset="-78"/>
              </a:rPr>
              <a:t>تعالَ، </a:t>
            </a:r>
            <a:r>
              <a:rPr lang="ar-SY" sz="5400" b="1" dirty="0" smtClean="0">
                <a:solidFill>
                  <a:schemeClr val="bg1"/>
                </a:solidFill>
                <a:cs typeface="Traditional Arabic" pitchFamily="2" charset="-78"/>
              </a:rPr>
              <a:t>هاكَ</a:t>
            </a:r>
            <a:r>
              <a:rPr lang="ar-SA" sz="5400" b="1" dirty="0" smtClean="0">
                <a:solidFill>
                  <a:schemeClr val="bg1"/>
                </a:solidFill>
                <a:cs typeface="Traditional Arabic" pitchFamily="2" charset="-78"/>
              </a:rPr>
              <a:t> </a:t>
            </a:r>
            <a:r>
              <a:rPr lang="ar-SY" sz="5400" b="1" dirty="0" smtClean="0">
                <a:solidFill>
                  <a:schemeClr val="bg1"/>
                </a:solidFill>
                <a:cs typeface="Traditional Arabic" pitchFamily="2" charset="-78"/>
              </a:rPr>
              <a:t>! </a:t>
            </a:r>
            <a:r>
              <a:rPr lang="ar-SY" sz="5400" b="1" dirty="0">
                <a:solidFill>
                  <a:schemeClr val="bg1"/>
                </a:solidFill>
                <a:cs typeface="Traditional Arabic" pitchFamily="2" charset="-78"/>
              </a:rPr>
              <a:t>ثم لم يُعْطِهِ شيئاً فهي </a:t>
            </a:r>
            <a:r>
              <a:rPr lang="ar-SY" sz="5400" b="1" dirty="0" smtClean="0">
                <a:solidFill>
                  <a:schemeClr val="bg1"/>
                </a:solidFill>
                <a:cs typeface="Traditional Arabic" pitchFamily="2" charset="-78"/>
              </a:rPr>
              <a:t>كِذبة</a:t>
            </a:r>
            <a:r>
              <a:rPr lang="ar-SA" sz="5400" dirty="0" smtClean="0">
                <a:solidFill>
                  <a:schemeClr val="bg1"/>
                </a:solidFill>
                <a:cs typeface="Traditional Arabic" pitchFamily="2" charset="-78"/>
              </a:rPr>
              <a:t> </a:t>
            </a:r>
            <a:r>
              <a:rPr lang="ar-SA" sz="3800" dirty="0" smtClean="0">
                <a:solidFill>
                  <a:srgbClr val="FFFF00"/>
                </a:solidFill>
                <a:cs typeface="Traditional Arabic" pitchFamily="2" charset="-78"/>
              </a:rPr>
              <a:t>(قال الألباني: بسند صحيح عند ابن وَهْب في الجامع </a:t>
            </a:r>
            <a:endParaRPr lang="ar-SA" sz="5400" dirty="0" smtClean="0">
              <a:solidFill>
                <a:srgbClr val="FFFF00"/>
              </a:solidFill>
              <a:cs typeface="Traditional Arabic" pitchFamily="2" charset="-78"/>
            </a:endParaRPr>
          </a:p>
          <a:p>
            <a:pPr algn="just" rtl="1"/>
            <a:r>
              <a:rPr lang="ar-SA" sz="5400" dirty="0" smtClean="0">
                <a:solidFill>
                  <a:schemeClr val="bg1"/>
                </a:solidFill>
                <a:cs typeface="Traditional Arabic" pitchFamily="2" charset="-78"/>
              </a:rPr>
              <a:t>لا </a:t>
            </a:r>
            <a:r>
              <a:rPr lang="ar-SY" sz="5400" dirty="0" smtClean="0">
                <a:solidFill>
                  <a:schemeClr val="bg1"/>
                </a:solidFill>
                <a:cs typeface="Traditional Arabic" pitchFamily="2" charset="-78"/>
              </a:rPr>
              <a:t>يَصلُح </a:t>
            </a:r>
            <a:r>
              <a:rPr lang="ar-SY" sz="5400" dirty="0">
                <a:solidFill>
                  <a:schemeClr val="bg1"/>
                </a:solidFill>
                <a:cs typeface="Traditional Arabic" pitchFamily="2" charset="-78"/>
              </a:rPr>
              <a:t>شيءٌ من الكذب في جِدٍّ ولا </a:t>
            </a:r>
            <a:r>
              <a:rPr lang="ar-SY" sz="5400" dirty="0" smtClean="0">
                <a:solidFill>
                  <a:schemeClr val="bg1"/>
                </a:solidFill>
                <a:cs typeface="Traditional Arabic" pitchFamily="2" charset="-78"/>
              </a:rPr>
              <a:t>هَزْل</a:t>
            </a:r>
            <a:r>
              <a:rPr lang="ar-SA" sz="5400" dirty="0" smtClean="0">
                <a:solidFill>
                  <a:schemeClr val="bg1"/>
                </a:solidFill>
                <a:cs typeface="Traditional Arabic" pitchFamily="2" charset="-78"/>
              </a:rPr>
              <a:t> </a:t>
            </a:r>
            <a:r>
              <a:rPr lang="ar-SA" sz="3900" dirty="0" smtClean="0">
                <a:solidFill>
                  <a:srgbClr val="FFFF00"/>
                </a:solidFill>
                <a:cs typeface="Traditional Arabic" pitchFamily="2" charset="-78"/>
              </a:rPr>
              <a:t>-الأدب المفرد للبخاري من كلام ابن مسعود وهو صحيح</a:t>
            </a:r>
            <a:endParaRPr lang="ar-SA" sz="5400" dirty="0" smtClean="0">
              <a:solidFill>
                <a:srgbClr val="FFFF00"/>
              </a:solidFill>
              <a:cs typeface="Traditional Arabic" pitchFamily="2" charset="-78"/>
            </a:endParaRPr>
          </a:p>
          <a:p>
            <a:pPr algn="just" rtl="1"/>
            <a:r>
              <a:rPr lang="ar-SY" sz="5400" dirty="0" smtClean="0">
                <a:solidFill>
                  <a:schemeClr val="bg1"/>
                </a:solidFill>
                <a:cs typeface="Traditional Arabic" pitchFamily="2" charset="-78"/>
              </a:rPr>
              <a:t>لا </a:t>
            </a:r>
            <a:r>
              <a:rPr lang="ar-SY" sz="5400" dirty="0">
                <a:solidFill>
                  <a:schemeClr val="bg1"/>
                </a:solidFill>
                <a:cs typeface="Traditional Arabic" pitchFamily="2" charset="-78"/>
              </a:rPr>
              <a:t>تُمَارِ أخاك ولا تُمَازِحْه ولا تَعِدْه موعداً </a:t>
            </a:r>
            <a:r>
              <a:rPr lang="ar-SY" sz="5400" dirty="0" smtClean="0">
                <a:solidFill>
                  <a:schemeClr val="bg1"/>
                </a:solidFill>
                <a:cs typeface="Traditional Arabic" pitchFamily="2" charset="-78"/>
              </a:rPr>
              <a:t>فتُخْلِفُه</a:t>
            </a:r>
            <a:r>
              <a:rPr lang="ar-SA" sz="5400" dirty="0" smtClean="0">
                <a:solidFill>
                  <a:schemeClr val="bg1"/>
                </a:solidFill>
                <a:cs typeface="Traditional Arabic" pitchFamily="2" charset="-78"/>
              </a:rPr>
              <a:t>  </a:t>
            </a:r>
            <a:r>
              <a:rPr lang="ar-SA" sz="3600" dirty="0">
                <a:solidFill>
                  <a:srgbClr val="FFFF00"/>
                </a:solidFill>
                <a:cs typeface="Traditional Arabic" pitchFamily="2" charset="-78"/>
              </a:rPr>
              <a:t>- الترمذي، وفيه ضعيف </a:t>
            </a:r>
            <a:r>
              <a:rPr lang="ar-SA" sz="3600" dirty="0" smtClean="0">
                <a:solidFill>
                  <a:srgbClr val="FFFF00"/>
                </a:solidFill>
                <a:cs typeface="Traditional Arabic" pitchFamily="2" charset="-78"/>
              </a:rPr>
              <a:t>قال </a:t>
            </a:r>
            <a:r>
              <a:rPr lang="ar-SA" sz="3600" dirty="0">
                <a:solidFill>
                  <a:srgbClr val="FFFF00"/>
                </a:solidFill>
                <a:cs typeface="Traditional Arabic" pitchFamily="2" charset="-78"/>
              </a:rPr>
              <a:t>التهانوي في "الإعلاء": له شواهد حسنة في معناه، وأورده الحافظ ساكتاً عليه في "الفتح" فهو حسن عنده على قاعدته.</a:t>
            </a:r>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3657600"/>
          </a:xfrm>
        </p:spPr>
        <p:txBody>
          <a:bodyPr>
            <a:normAutofit/>
          </a:bodyPr>
          <a:lstStyle/>
          <a:p>
            <a:pPr rtl="1"/>
            <a:r>
              <a:rPr lang="en-US" sz="9600" b="1" dirty="0" smtClean="0">
                <a:solidFill>
                  <a:srgbClr val="FFFF00"/>
                </a:solidFill>
                <a:cs typeface="Traditional Arabic" pitchFamily="2" charset="-78"/>
              </a:rPr>
              <a:t>Banyak Tertawa dan Bercanda</a:t>
            </a:r>
            <a:endParaRPr lang="en-US" sz="1599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a:bodyPr>
          <a:lstStyle/>
          <a:p>
            <a:pPr marL="0" indent="0" algn="just" rtl="1">
              <a:buNone/>
            </a:pPr>
            <a:r>
              <a:rPr lang="ar-SA" sz="5400" dirty="0" smtClean="0">
                <a:solidFill>
                  <a:schemeClr val="bg1"/>
                </a:solidFill>
                <a:cs typeface="Traditional Arabic" pitchFamily="2" charset="-78"/>
              </a:rPr>
              <a:t>عَنْ أَبِى هُرَيْرَةَ قَالَ قَالَ رَسُولُ اللَّهِ </a:t>
            </a:r>
            <a:r>
              <a:rPr lang="en-US" sz="5400" dirty="0" smtClean="0">
                <a:solidFill>
                  <a:srgbClr val="FFFF00"/>
                </a:solidFill>
                <a:effectLst/>
                <a:cs typeface="Traditional Arabic" pitchFamily="2" charset="-78"/>
                <a:sym typeface="AGA Arabesque"/>
              </a:rPr>
              <a:t></a:t>
            </a:r>
            <a:r>
              <a:rPr lang="ar-SA" sz="5400" dirty="0" smtClean="0">
                <a:solidFill>
                  <a:schemeClr val="bg1"/>
                </a:solidFill>
                <a:cs typeface="Traditional Arabic" pitchFamily="2" charset="-78"/>
              </a:rPr>
              <a:t> </a:t>
            </a:r>
            <a:r>
              <a:rPr lang="ar-SA" sz="5400" dirty="0" smtClean="0">
                <a:solidFill>
                  <a:schemeClr val="bg1"/>
                </a:solidFill>
                <a:cs typeface="Traditional Arabic" pitchFamily="2" charset="-78"/>
              </a:rPr>
              <a:t>«</a:t>
            </a:r>
            <a:r>
              <a:rPr lang="ar-SA" sz="5400" dirty="0" smtClean="0">
                <a:solidFill>
                  <a:srgbClr val="FFFF00"/>
                </a:solidFill>
                <a:cs typeface="Traditional Arabic" pitchFamily="2" charset="-78"/>
              </a:rPr>
              <a:t>لاَ </a:t>
            </a:r>
            <a:r>
              <a:rPr lang="ar-SA" sz="5400" dirty="0" smtClean="0">
                <a:solidFill>
                  <a:srgbClr val="FFFF00"/>
                </a:solidFill>
                <a:cs typeface="Traditional Arabic" pitchFamily="2" charset="-78"/>
              </a:rPr>
              <a:t>تُكْثِرِ الضَّحِكَ فَإِنَّ كَثْرَةَ الضَّحِكِ تُمِيتُ الْقَلْبَ</a:t>
            </a:r>
            <a:r>
              <a:rPr lang="ar-SA" sz="5400" dirty="0" smtClean="0">
                <a:solidFill>
                  <a:schemeClr val="bg1"/>
                </a:solidFill>
                <a:cs typeface="Traditional Arabic" pitchFamily="2" charset="-78"/>
              </a:rPr>
              <a:t> » </a:t>
            </a:r>
            <a:r>
              <a:rPr lang="ar-SA" sz="4800" dirty="0" smtClean="0">
                <a:solidFill>
                  <a:srgbClr val="FFFF00"/>
                </a:solidFill>
                <a:cs typeface="Traditional Arabic" pitchFamily="2" charset="-78"/>
              </a:rPr>
              <a:t>- </a:t>
            </a:r>
            <a:r>
              <a:rPr lang="ar-SA" sz="4800" dirty="0" smtClean="0">
                <a:solidFill>
                  <a:srgbClr val="00FFFF"/>
                </a:solidFill>
                <a:cs typeface="Traditional Arabic" pitchFamily="2" charset="-78"/>
              </a:rPr>
              <a:t>سنن الترمذى </a:t>
            </a:r>
            <a:r>
              <a:rPr lang="ar-SA" sz="4800" dirty="0">
                <a:solidFill>
                  <a:srgbClr val="00FFFF"/>
                </a:solidFill>
                <a:cs typeface="Traditional Arabic" pitchFamily="2" charset="-78"/>
              </a:rPr>
              <a:t>قال الشيخ الألباني : حسن </a:t>
            </a:r>
            <a:endParaRPr lang="ar-SA" sz="5400" dirty="0" smtClean="0">
              <a:solidFill>
                <a:srgbClr val="00FFFF"/>
              </a:solidFill>
              <a:cs typeface="Traditional Arabic" pitchFamily="2" charset="-78"/>
            </a:endParaRPr>
          </a:p>
          <a:p>
            <a:pPr algn="ctr">
              <a:buNone/>
            </a:pPr>
            <a:r>
              <a:rPr lang="en-US" sz="4000" i="1" dirty="0" smtClean="0">
                <a:solidFill>
                  <a:schemeClr val="bg1"/>
                </a:solidFill>
                <a:cs typeface="Traditional Arabic" pitchFamily="2" charset="-78"/>
              </a:rPr>
              <a:t>Janganlah engkau banyak tertawa karena banyak tertawa akan mematikan hati</a:t>
            </a:r>
          </a:p>
          <a:p>
            <a:pPr algn="ctr">
              <a:buNone/>
            </a:pPr>
            <a:r>
              <a:rPr lang="en-US" sz="4000" b="1" dirty="0" smtClean="0">
                <a:solidFill>
                  <a:srgbClr val="00FFFF"/>
                </a:solidFill>
                <a:cs typeface="Traditional Arabic" pitchFamily="2" charset="-78"/>
              </a:rPr>
              <a:t>(Shahih Riwayat At Tirmidzi)</a:t>
            </a:r>
            <a:endParaRPr lang="en-US" sz="4000" b="1" dirty="0">
              <a:solidFill>
                <a:srgbClr val="00FFFF"/>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3657600"/>
          </a:xfrm>
        </p:spPr>
        <p:txBody>
          <a:bodyPr>
            <a:normAutofit/>
          </a:bodyPr>
          <a:lstStyle/>
          <a:p>
            <a:pPr rtl="1"/>
            <a:r>
              <a:rPr lang="en-US" sz="10300" b="1" dirty="0" smtClean="0">
                <a:solidFill>
                  <a:srgbClr val="FFFF00"/>
                </a:solidFill>
                <a:cs typeface="Traditional Arabic" pitchFamily="2" charset="-78"/>
              </a:rPr>
              <a:t>Bermuka Dua</a:t>
            </a:r>
            <a:endParaRPr lang="en-US" sz="2303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a:bodyPr>
          <a:lstStyle/>
          <a:p>
            <a:pPr marL="0" indent="0" algn="just" rtl="1">
              <a:buNone/>
            </a:pPr>
            <a:r>
              <a:rPr lang="ar-SA" sz="5400" b="1" dirty="0">
                <a:solidFill>
                  <a:schemeClr val="bg1"/>
                </a:solidFill>
                <a:cs typeface="Traditional Arabic" pitchFamily="2" charset="-78"/>
              </a:rPr>
              <a:t>مَن أَسْخط الله في رضا الناس سَخِطَ الله عليه، وأَسْخط عليه مَن أرضاه في سخطه، ومَن أرضى اللهَ في سَخَطِ الناس رَضي الله عنه، وأرضى عنه من أسخطه في رضاه، حتى يَزِيْنَه ويَزِيْنَ قولَه وعملَه في </a:t>
            </a:r>
            <a:r>
              <a:rPr lang="ar-SA" sz="5400" b="1" dirty="0" smtClean="0">
                <a:solidFill>
                  <a:schemeClr val="bg1"/>
                </a:solidFill>
                <a:cs typeface="Traditional Arabic" pitchFamily="2" charset="-78"/>
              </a:rPr>
              <a:t>عينه</a:t>
            </a:r>
            <a:r>
              <a:rPr lang="en-US" sz="5400" dirty="0" smtClean="0">
                <a:solidFill>
                  <a:schemeClr val="bg1"/>
                </a:solidFill>
                <a:cs typeface="Traditional Arabic" pitchFamily="2" charset="-78"/>
              </a:rPr>
              <a:t> </a:t>
            </a:r>
            <a:r>
              <a:rPr lang="ar-SA" sz="5400" dirty="0" smtClean="0">
                <a:solidFill>
                  <a:schemeClr val="bg1"/>
                </a:solidFill>
                <a:cs typeface="Traditional Arabic" pitchFamily="2" charset="-78"/>
              </a:rPr>
              <a:t>  </a:t>
            </a:r>
            <a:r>
              <a:rPr lang="ar-SA" sz="4400" dirty="0">
                <a:solidFill>
                  <a:srgbClr val="FFFF00"/>
                </a:solidFill>
                <a:cs typeface="Traditional Arabic" pitchFamily="2" charset="-78"/>
              </a:rPr>
              <a:t>- الطبراني بإسند جيد قوي كما قال المنذري، وصححه الألباني.</a:t>
            </a:r>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3657600"/>
          </a:xfrm>
        </p:spPr>
        <p:txBody>
          <a:bodyPr>
            <a:normAutofit/>
          </a:bodyPr>
          <a:lstStyle/>
          <a:p>
            <a:pPr rtl="1"/>
            <a:r>
              <a:rPr lang="en-US" sz="9600" b="1" dirty="0" smtClean="0">
                <a:solidFill>
                  <a:srgbClr val="FFFF00"/>
                </a:solidFill>
                <a:cs typeface="Traditional Arabic" pitchFamily="2" charset="-78"/>
              </a:rPr>
              <a:t>Sombong </a:t>
            </a:r>
            <a:endParaRPr lang="en-US" sz="2778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a:bodyPr>
          <a:lstStyle/>
          <a:p>
            <a:pPr algn="just" rtl="1"/>
            <a:r>
              <a:rPr lang="ar-SA" sz="5400" dirty="0">
                <a:solidFill>
                  <a:schemeClr val="bg1"/>
                </a:solidFill>
                <a:cs typeface="Traditional Arabic" pitchFamily="2" charset="-78"/>
              </a:rPr>
              <a:t>ما تواضع أحدٌ لله إلا </a:t>
            </a:r>
            <a:r>
              <a:rPr lang="ar-SA" sz="5400" dirty="0" smtClean="0">
                <a:solidFill>
                  <a:schemeClr val="bg1"/>
                </a:solidFill>
                <a:cs typeface="Traditional Arabic" pitchFamily="2" charset="-78"/>
              </a:rPr>
              <a:t>رَفَعه</a:t>
            </a:r>
            <a:r>
              <a:rPr lang="ar-SA" sz="4000" dirty="0" smtClean="0">
                <a:solidFill>
                  <a:srgbClr val="FFFF00"/>
                </a:solidFill>
                <a:cs typeface="Traditional Arabic" pitchFamily="2" charset="-78"/>
              </a:rPr>
              <a:t>  </a:t>
            </a:r>
            <a:r>
              <a:rPr lang="ar-SA" sz="4000" dirty="0">
                <a:solidFill>
                  <a:srgbClr val="FFFF00"/>
                </a:solidFill>
                <a:cs typeface="Traditional Arabic" pitchFamily="2" charset="-78"/>
              </a:rPr>
              <a:t>- مسلم والدارمي</a:t>
            </a:r>
            <a:r>
              <a:rPr lang="ar-SA" sz="4000" dirty="0" smtClean="0">
                <a:solidFill>
                  <a:srgbClr val="FFFF00"/>
                </a:solidFill>
                <a:cs typeface="Traditional Arabic" pitchFamily="2" charset="-78"/>
              </a:rPr>
              <a:t>.</a:t>
            </a:r>
            <a:endParaRPr lang="ar-SA" sz="5400" dirty="0" smtClean="0">
              <a:solidFill>
                <a:srgbClr val="FFFF00"/>
              </a:solidFill>
              <a:cs typeface="Traditional Arabic" pitchFamily="2" charset="-78"/>
            </a:endParaRPr>
          </a:p>
          <a:p>
            <a:pPr algn="just" rtl="1"/>
            <a:r>
              <a:rPr lang="ar-SA" sz="5400" dirty="0">
                <a:solidFill>
                  <a:schemeClr val="bg1"/>
                </a:solidFill>
                <a:cs typeface="Traditional Arabic" pitchFamily="2" charset="-78"/>
              </a:rPr>
              <a:t>مَن تَعَظَّم في نفسه واختال في مِشْيَتِه لَقِيَ اللهَ وهو عليه </a:t>
            </a:r>
            <a:r>
              <a:rPr lang="ar-SA" sz="5400" dirty="0" smtClean="0">
                <a:solidFill>
                  <a:schemeClr val="bg1"/>
                </a:solidFill>
                <a:cs typeface="Traditional Arabic" pitchFamily="2" charset="-78"/>
              </a:rPr>
              <a:t>غضبان </a:t>
            </a:r>
            <a:r>
              <a:rPr lang="ar-SA" sz="4000" dirty="0">
                <a:solidFill>
                  <a:srgbClr val="FFFF00"/>
                </a:solidFill>
                <a:cs typeface="Traditional Arabic" pitchFamily="2" charset="-78"/>
              </a:rPr>
              <a:t>- أحمد </a:t>
            </a:r>
            <a:r>
              <a:rPr lang="ar-SA" sz="4000" dirty="0" smtClean="0">
                <a:solidFill>
                  <a:srgbClr val="FFFF00"/>
                </a:solidFill>
                <a:cs typeface="Traditional Arabic" pitchFamily="2" charset="-78"/>
              </a:rPr>
              <a:t>وصححه الألباني</a:t>
            </a:r>
            <a:endParaRPr lang="en-US" sz="5400" dirty="0">
              <a:solidFill>
                <a:srgbClr val="FFFF00"/>
              </a:solidFill>
              <a:cs typeface="Traditional Arabic" pitchFamily="2" charset="-78"/>
            </a:endParaRPr>
          </a:p>
          <a:p>
            <a:pPr algn="just" rtl="1"/>
            <a:r>
              <a:rPr lang="ar-SA" sz="5400" dirty="0">
                <a:solidFill>
                  <a:schemeClr val="bg1"/>
                </a:solidFill>
                <a:cs typeface="Traditional Arabic" pitchFamily="2" charset="-78"/>
              </a:rPr>
              <a:t>مَن تَكَبَّر خَفَضَه </a:t>
            </a:r>
            <a:r>
              <a:rPr lang="ar-SA" sz="5400" dirty="0" smtClean="0">
                <a:solidFill>
                  <a:schemeClr val="bg1"/>
                </a:solidFill>
                <a:cs typeface="Traditional Arabic" pitchFamily="2" charset="-78"/>
              </a:rPr>
              <a:t>الله  </a:t>
            </a:r>
            <a:r>
              <a:rPr lang="ar-SA" sz="3600" dirty="0">
                <a:solidFill>
                  <a:srgbClr val="FFFF00"/>
                </a:solidFill>
                <a:cs typeface="Traditional Arabic" pitchFamily="2" charset="-78"/>
              </a:rPr>
              <a:t>- بإسناد صحيح.</a:t>
            </a:r>
            <a:endParaRPr lang="en-US" sz="5400" dirty="0">
              <a:solidFill>
                <a:srgbClr val="FFFF00"/>
              </a:solidFill>
              <a:cs typeface="Traditional Arabic" pitchFamily="2" charset="-78"/>
            </a:endParaRPr>
          </a:p>
          <a:p>
            <a:pPr algn="just" rtl="1"/>
            <a:r>
              <a:rPr lang="ar-SA" sz="5400" dirty="0" smtClean="0">
                <a:solidFill>
                  <a:schemeClr val="bg1"/>
                </a:solidFill>
                <a:cs typeface="Traditional Arabic" pitchFamily="2" charset="-78"/>
              </a:rPr>
              <a:t>وَلَا تَمْشِ فِي الْأَرْضِ مَرَحًا إِنَّكَ لَنْ تَخْرِقَ الْأَرْضَ وَلَنْ تَبْلُغَ الْجِبَالَ طُولًا </a:t>
            </a:r>
            <a:r>
              <a:rPr lang="ar-SA" sz="4800" dirty="0" smtClean="0">
                <a:solidFill>
                  <a:srgbClr val="FFFF00"/>
                </a:solidFill>
                <a:cs typeface="Traditional Arabic" pitchFamily="2" charset="-78"/>
              </a:rPr>
              <a:t>[الإسراء/37]</a:t>
            </a:r>
            <a:endParaRPr lang="en-US" sz="5400" dirty="0">
              <a:solidFill>
                <a:srgbClr val="FFFF00"/>
              </a:solidFill>
              <a:cs typeface="Traditional Arabic" pitchFamily="2" charset="-78"/>
            </a:endParaRPr>
          </a:p>
          <a:p>
            <a:pPr algn="just" rtl="1"/>
            <a:endParaRPr lang="en-US" sz="5400" dirty="0">
              <a:solidFill>
                <a:schemeClr val="bg1"/>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lnSpcReduction="10000"/>
          </a:bodyPr>
          <a:lstStyle/>
          <a:p>
            <a:pPr marL="0" indent="0" algn="just" rtl="1">
              <a:buNone/>
            </a:pPr>
            <a:r>
              <a:rPr lang="ar-SA" sz="5400" dirty="0">
                <a:solidFill>
                  <a:schemeClr val="bg1"/>
                </a:solidFill>
                <a:cs typeface="Traditional Arabic" pitchFamily="2" charset="-78"/>
              </a:rPr>
              <a:t>عن أبي </a:t>
            </a:r>
            <a:r>
              <a:rPr lang="ar-SA" sz="5400" dirty="0" smtClean="0">
                <a:solidFill>
                  <a:schemeClr val="bg1"/>
                </a:solidFill>
                <a:cs typeface="Traditional Arabic" pitchFamily="2" charset="-78"/>
              </a:rPr>
              <a:t>هريرة </a:t>
            </a:r>
            <a:r>
              <a:rPr lang="en-US" sz="5400" dirty="0" smtClean="0">
                <a:solidFill>
                  <a:srgbClr val="FFFF00"/>
                </a:solidFill>
                <a:cs typeface="Traditional Arabic" pitchFamily="2" charset="-78"/>
                <a:sym typeface="AGA Arabesque"/>
              </a:rPr>
              <a:t></a:t>
            </a:r>
            <a:r>
              <a:rPr lang="ar-SA" sz="5400" dirty="0" smtClean="0">
                <a:solidFill>
                  <a:schemeClr val="bg1"/>
                </a:solidFill>
                <a:cs typeface="Traditional Arabic" pitchFamily="2" charset="-78"/>
              </a:rPr>
              <a:t> </a:t>
            </a:r>
            <a:r>
              <a:rPr lang="ar-SA" sz="5400" dirty="0">
                <a:solidFill>
                  <a:schemeClr val="bg1"/>
                </a:solidFill>
                <a:cs typeface="Traditional Arabic" pitchFamily="2" charset="-78"/>
              </a:rPr>
              <a:t>قال : جلس جبريل إلى النبي </a:t>
            </a:r>
            <a:r>
              <a:rPr lang="en-US" sz="5400" dirty="0" smtClean="0">
                <a:solidFill>
                  <a:srgbClr val="FFFF00"/>
                </a:solidFill>
                <a:effectLst/>
                <a:cs typeface="Traditional Arabic" pitchFamily="2" charset="-78"/>
                <a:sym typeface="AGA Arabesque"/>
              </a:rPr>
              <a:t></a:t>
            </a:r>
            <a:r>
              <a:rPr lang="ar-SA" sz="5400" dirty="0" smtClean="0">
                <a:solidFill>
                  <a:schemeClr val="bg1"/>
                </a:solidFill>
                <a:cs typeface="Traditional Arabic" pitchFamily="2" charset="-78"/>
              </a:rPr>
              <a:t> </a:t>
            </a:r>
            <a:r>
              <a:rPr lang="ar-SA" sz="5400" dirty="0">
                <a:solidFill>
                  <a:schemeClr val="bg1"/>
                </a:solidFill>
                <a:cs typeface="Traditional Arabic" pitchFamily="2" charset="-78"/>
              </a:rPr>
              <a:t>فنظر إلى السماء فإذا ملك </a:t>
            </a:r>
            <a:r>
              <a:rPr lang="ar-SA" sz="5400" dirty="0" smtClean="0">
                <a:solidFill>
                  <a:schemeClr val="bg1"/>
                </a:solidFill>
                <a:cs typeface="Traditional Arabic" pitchFamily="2" charset="-78"/>
              </a:rPr>
              <a:t>ينـزل</a:t>
            </a:r>
            <a:r>
              <a:rPr lang="ar-SA" sz="5400" dirty="0">
                <a:solidFill>
                  <a:schemeClr val="bg1"/>
                </a:solidFill>
                <a:cs typeface="Traditional Arabic" pitchFamily="2" charset="-78"/>
              </a:rPr>
              <a:t>، فقال جبريل: [إن] هذا الملك ما نزل منذ [يوم] خلق قبل الساعة، فلما نزل </a:t>
            </a:r>
            <a:r>
              <a:rPr lang="ar-SA" sz="5400" dirty="0" smtClean="0">
                <a:solidFill>
                  <a:schemeClr val="bg1"/>
                </a:solidFill>
                <a:cs typeface="Traditional Arabic" pitchFamily="2" charset="-78"/>
              </a:rPr>
              <a:t>قال : </a:t>
            </a:r>
            <a:r>
              <a:rPr lang="ar-SA" sz="5400" dirty="0">
                <a:solidFill>
                  <a:schemeClr val="bg1"/>
                </a:solidFill>
                <a:cs typeface="Traditional Arabic" pitchFamily="2" charset="-78"/>
              </a:rPr>
              <a:t>يا محمد أرسلني إليك ربك [قال]: أفملكاً نبياً أجعلك أو عبداً </a:t>
            </a:r>
            <a:r>
              <a:rPr lang="ar-SA" sz="5400" dirty="0" smtClean="0">
                <a:solidFill>
                  <a:schemeClr val="bg1"/>
                </a:solidFill>
                <a:cs typeface="Traditional Arabic" pitchFamily="2" charset="-78"/>
              </a:rPr>
              <a:t>رسولاً ؟ </a:t>
            </a:r>
            <a:r>
              <a:rPr lang="ar-SA" sz="5400" dirty="0">
                <a:solidFill>
                  <a:schemeClr val="bg1"/>
                </a:solidFill>
                <a:cs typeface="Traditional Arabic" pitchFamily="2" charset="-78"/>
              </a:rPr>
              <a:t>قال جبريل: تواضع لربك يا محمد. </a:t>
            </a:r>
            <a:r>
              <a:rPr lang="ar-SA" sz="5400" dirty="0" smtClean="0">
                <a:solidFill>
                  <a:schemeClr val="bg1"/>
                </a:solidFill>
                <a:cs typeface="Traditional Arabic" pitchFamily="2" charset="-78"/>
              </a:rPr>
              <a:t>قال </a:t>
            </a:r>
            <a:r>
              <a:rPr lang="en-US" sz="5400" dirty="0" smtClean="0">
                <a:solidFill>
                  <a:srgbClr val="FFFF00"/>
                </a:solidFill>
                <a:effectLst/>
                <a:cs typeface="Traditional Arabic" pitchFamily="2" charset="-78"/>
                <a:sym typeface="AGA Arabesque"/>
              </a:rPr>
              <a:t> </a:t>
            </a:r>
            <a:r>
              <a:rPr lang="ar-SA" sz="5400" dirty="0" smtClean="0">
                <a:solidFill>
                  <a:srgbClr val="FFFF00"/>
                </a:solidFill>
                <a:effectLst/>
                <a:cs typeface="Traditional Arabic" pitchFamily="2" charset="-78"/>
                <a:sym typeface="AGA Arabesque"/>
              </a:rPr>
              <a:t> </a:t>
            </a:r>
            <a:r>
              <a:rPr lang="ar-SA" sz="5400" dirty="0" smtClean="0">
                <a:solidFill>
                  <a:schemeClr val="bg1"/>
                </a:solidFill>
                <a:cs typeface="Traditional Arabic" pitchFamily="2" charset="-78"/>
              </a:rPr>
              <a:t>: </a:t>
            </a:r>
            <a:r>
              <a:rPr lang="ar-SA" sz="5400" dirty="0">
                <a:solidFill>
                  <a:schemeClr val="bg1"/>
                </a:solidFill>
                <a:cs typeface="Traditional Arabic" pitchFamily="2" charset="-78"/>
              </a:rPr>
              <a:t>بل عبداً </a:t>
            </a:r>
            <a:r>
              <a:rPr lang="ar-SA" sz="5400" dirty="0" smtClean="0">
                <a:solidFill>
                  <a:schemeClr val="bg1"/>
                </a:solidFill>
                <a:cs typeface="Traditional Arabic" pitchFamily="2" charset="-78"/>
              </a:rPr>
              <a:t>رسولاً</a:t>
            </a:r>
            <a:r>
              <a:rPr lang="ar-SA" sz="4000" dirty="0">
                <a:solidFill>
                  <a:srgbClr val="FFFF00"/>
                </a:solidFill>
                <a:cs typeface="Traditional Arabic" pitchFamily="2" charset="-78"/>
              </a:rPr>
              <a:t> </a:t>
            </a:r>
            <a:r>
              <a:rPr lang="ar-SA" sz="4000" dirty="0" smtClean="0">
                <a:solidFill>
                  <a:srgbClr val="FFFF00"/>
                </a:solidFill>
                <a:cs typeface="Traditional Arabic" pitchFamily="2" charset="-78"/>
              </a:rPr>
              <a:t> (رواه </a:t>
            </a:r>
            <a:r>
              <a:rPr lang="ar-SA" sz="4000" dirty="0">
                <a:solidFill>
                  <a:srgbClr val="FFFF00"/>
                </a:solidFill>
                <a:cs typeface="Traditional Arabic" pitchFamily="2" charset="-78"/>
              </a:rPr>
              <a:t>أحمد والبزار وأبو يعلى ورجال الأولين رجال </a:t>
            </a:r>
            <a:r>
              <a:rPr lang="ar-SA" sz="4000" dirty="0" smtClean="0">
                <a:solidFill>
                  <a:srgbClr val="FFFF00"/>
                </a:solidFill>
                <a:cs typeface="Traditional Arabic" pitchFamily="2" charset="-78"/>
              </a:rPr>
              <a:t>الصحيح)</a:t>
            </a:r>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fontScale="92500" lnSpcReduction="10000"/>
          </a:bodyPr>
          <a:lstStyle/>
          <a:p>
            <a:pPr marL="0" indent="0" algn="just" rtl="1">
              <a:buNone/>
            </a:pPr>
            <a:r>
              <a:rPr lang="ar-SA" sz="5400" dirty="0">
                <a:solidFill>
                  <a:schemeClr val="bg1"/>
                </a:solidFill>
                <a:cs typeface="Traditional Arabic" pitchFamily="2" charset="-78"/>
              </a:rPr>
              <a:t>وعن عائشة قالت : قال رسول الله </a:t>
            </a:r>
            <a:r>
              <a:rPr lang="en-US" sz="5400" dirty="0" smtClean="0">
                <a:solidFill>
                  <a:srgbClr val="FFFF00"/>
                </a:solidFill>
                <a:effectLst/>
                <a:cs typeface="Traditional Arabic" pitchFamily="2" charset="-78"/>
                <a:sym typeface="AGA Arabesque"/>
              </a:rPr>
              <a:t> </a:t>
            </a:r>
            <a:r>
              <a:rPr lang="ar-SA" sz="5400" dirty="0" smtClean="0">
                <a:solidFill>
                  <a:srgbClr val="FFFF00"/>
                </a:solidFill>
                <a:effectLst/>
                <a:cs typeface="Traditional Arabic" pitchFamily="2" charset="-78"/>
                <a:sym typeface="AGA Arabesque"/>
              </a:rPr>
              <a:t> </a:t>
            </a:r>
            <a:r>
              <a:rPr lang="en-US" sz="5400" dirty="0" smtClean="0">
                <a:solidFill>
                  <a:srgbClr val="FFFF00"/>
                </a:solidFill>
                <a:effectLst/>
                <a:cs typeface="Traditional Arabic" pitchFamily="2" charset="-78"/>
                <a:sym typeface="AGA Arabesque"/>
              </a:rPr>
              <a:t> </a:t>
            </a:r>
            <a:r>
              <a:rPr lang="en-US" sz="5400" dirty="0" smtClean="0">
                <a:solidFill>
                  <a:schemeClr val="bg1"/>
                </a:solidFill>
                <a:cs typeface="Traditional Arabic" pitchFamily="2" charset="-78"/>
              </a:rPr>
              <a:t>: </a:t>
            </a:r>
            <a:r>
              <a:rPr lang="ar-SA" sz="5400" dirty="0">
                <a:solidFill>
                  <a:schemeClr val="bg1"/>
                </a:solidFill>
                <a:cs typeface="Traditional Arabic" pitchFamily="2" charset="-78"/>
              </a:rPr>
              <a:t>يا عائشة لو </a:t>
            </a:r>
            <a:r>
              <a:rPr lang="ar-SA" sz="5400" dirty="0" smtClean="0">
                <a:solidFill>
                  <a:schemeClr val="bg1"/>
                </a:solidFill>
                <a:cs typeface="Traditional Arabic" pitchFamily="2" charset="-78"/>
              </a:rPr>
              <a:t>شئتُ </a:t>
            </a:r>
            <a:r>
              <a:rPr lang="ar-SA" sz="5400" dirty="0">
                <a:solidFill>
                  <a:schemeClr val="bg1"/>
                </a:solidFill>
                <a:cs typeface="Traditional Arabic" pitchFamily="2" charset="-78"/>
              </a:rPr>
              <a:t>لسارت معي جبال الذهب، جاءني ملك إن حجزته لتساوي الكعبة </a:t>
            </a:r>
            <a:r>
              <a:rPr lang="ar-SA" sz="5400" dirty="0" smtClean="0">
                <a:solidFill>
                  <a:schemeClr val="bg1"/>
                </a:solidFill>
                <a:cs typeface="Traditional Arabic" pitchFamily="2" charset="-78"/>
              </a:rPr>
              <a:t>فقال : </a:t>
            </a:r>
            <a:r>
              <a:rPr lang="ar-SA" sz="5400" dirty="0">
                <a:solidFill>
                  <a:schemeClr val="bg1"/>
                </a:solidFill>
                <a:cs typeface="Traditional Arabic" pitchFamily="2" charset="-78"/>
              </a:rPr>
              <a:t>إن ربك يقرأ عليك السلام ويقول </a:t>
            </a:r>
            <a:r>
              <a:rPr lang="ar-SA" sz="5400" dirty="0" smtClean="0">
                <a:solidFill>
                  <a:schemeClr val="bg1"/>
                </a:solidFill>
                <a:cs typeface="Traditional Arabic" pitchFamily="2" charset="-78"/>
              </a:rPr>
              <a:t>لك : </a:t>
            </a:r>
            <a:r>
              <a:rPr lang="ar-SA" sz="5400" dirty="0">
                <a:solidFill>
                  <a:schemeClr val="bg1"/>
                </a:solidFill>
                <a:cs typeface="Traditional Arabic" pitchFamily="2" charset="-78"/>
              </a:rPr>
              <a:t>إن شئت نبياً عبداً وإن شئت نبياً </a:t>
            </a:r>
            <a:r>
              <a:rPr lang="ar-SA" sz="5400" dirty="0" smtClean="0">
                <a:solidFill>
                  <a:schemeClr val="bg1"/>
                </a:solidFill>
                <a:cs typeface="Traditional Arabic" pitchFamily="2" charset="-78"/>
              </a:rPr>
              <a:t>ملِكاً ؟ </a:t>
            </a:r>
            <a:r>
              <a:rPr lang="ar-SA" sz="5400" dirty="0">
                <a:solidFill>
                  <a:schemeClr val="bg1"/>
                </a:solidFill>
                <a:cs typeface="Traditional Arabic" pitchFamily="2" charset="-78"/>
              </a:rPr>
              <a:t>قال: فنظرت إلى جبريل </a:t>
            </a:r>
            <a:r>
              <a:rPr lang="ar-SA" sz="5400" dirty="0" smtClean="0">
                <a:solidFill>
                  <a:schemeClr val="bg1"/>
                </a:solidFill>
                <a:cs typeface="Traditional Arabic" pitchFamily="2" charset="-78"/>
              </a:rPr>
              <a:t>قال : </a:t>
            </a:r>
            <a:r>
              <a:rPr lang="ar-SA" sz="5400" dirty="0">
                <a:solidFill>
                  <a:schemeClr val="bg1"/>
                </a:solidFill>
                <a:cs typeface="Traditional Arabic" pitchFamily="2" charset="-78"/>
              </a:rPr>
              <a:t>فأشار </a:t>
            </a:r>
            <a:r>
              <a:rPr lang="ar-SA" sz="5400" dirty="0" smtClean="0">
                <a:solidFill>
                  <a:schemeClr val="bg1"/>
                </a:solidFill>
                <a:cs typeface="Traditional Arabic" pitchFamily="2" charset="-78"/>
              </a:rPr>
              <a:t>إلي : </a:t>
            </a:r>
            <a:r>
              <a:rPr lang="ar-SA" sz="5400" dirty="0">
                <a:solidFill>
                  <a:schemeClr val="bg1"/>
                </a:solidFill>
                <a:cs typeface="Traditional Arabic" pitchFamily="2" charset="-78"/>
              </a:rPr>
              <a:t>أن ضع نفسك، </a:t>
            </a:r>
            <a:r>
              <a:rPr lang="ar-SA" sz="5400" dirty="0" smtClean="0">
                <a:solidFill>
                  <a:schemeClr val="bg1"/>
                </a:solidFill>
                <a:cs typeface="Traditional Arabic" pitchFamily="2" charset="-78"/>
              </a:rPr>
              <a:t>قال : </a:t>
            </a:r>
            <a:r>
              <a:rPr lang="ar-SA" sz="5400" dirty="0">
                <a:solidFill>
                  <a:schemeClr val="bg1"/>
                </a:solidFill>
                <a:cs typeface="Traditional Arabic" pitchFamily="2" charset="-78"/>
              </a:rPr>
              <a:t>فقلت: نبياً عبداً </a:t>
            </a:r>
            <a:r>
              <a:rPr lang="ar-SA" sz="5400" dirty="0" smtClean="0">
                <a:solidFill>
                  <a:schemeClr val="bg1"/>
                </a:solidFill>
                <a:cs typeface="Traditional Arabic" pitchFamily="2" charset="-78"/>
              </a:rPr>
              <a:t>قال </a:t>
            </a:r>
            <a:r>
              <a:rPr lang="ar-SA" sz="5400" dirty="0">
                <a:solidFill>
                  <a:schemeClr val="bg1"/>
                </a:solidFill>
                <a:cs typeface="Traditional Arabic" pitchFamily="2" charset="-78"/>
              </a:rPr>
              <a:t>: فكان رسول الله </a:t>
            </a:r>
            <a:r>
              <a:rPr lang="en-US" sz="5400" dirty="0" smtClean="0">
                <a:solidFill>
                  <a:srgbClr val="FFFF00"/>
                </a:solidFill>
                <a:effectLst/>
                <a:cs typeface="Traditional Arabic" pitchFamily="2" charset="-78"/>
                <a:sym typeface="AGA Arabesque"/>
              </a:rPr>
              <a:t></a:t>
            </a:r>
            <a:r>
              <a:rPr lang="ar-SA" sz="5400" dirty="0" smtClean="0">
                <a:solidFill>
                  <a:schemeClr val="bg1"/>
                </a:solidFill>
                <a:cs typeface="Traditional Arabic" pitchFamily="2" charset="-78"/>
              </a:rPr>
              <a:t> </a:t>
            </a:r>
            <a:r>
              <a:rPr lang="ar-SA" sz="5400" dirty="0">
                <a:solidFill>
                  <a:schemeClr val="bg1"/>
                </a:solidFill>
                <a:cs typeface="Traditional Arabic" pitchFamily="2" charset="-78"/>
              </a:rPr>
              <a:t>بعد ذلك لا يأكل متكئاً </a:t>
            </a:r>
            <a:r>
              <a:rPr lang="ar-SA" sz="5400" dirty="0" smtClean="0">
                <a:solidFill>
                  <a:schemeClr val="bg1"/>
                </a:solidFill>
                <a:cs typeface="Traditional Arabic" pitchFamily="2" charset="-78"/>
              </a:rPr>
              <a:t>يقول : </a:t>
            </a:r>
            <a:r>
              <a:rPr lang="ar-SA" sz="5400" dirty="0" smtClean="0">
                <a:solidFill>
                  <a:srgbClr val="00FFFF"/>
                </a:solidFill>
                <a:cs typeface="Traditional Arabic" pitchFamily="2" charset="-78"/>
              </a:rPr>
              <a:t>”</a:t>
            </a:r>
            <a:r>
              <a:rPr lang="ar-SA" sz="5400" b="1" dirty="0" smtClean="0">
                <a:solidFill>
                  <a:srgbClr val="00FFFF"/>
                </a:solidFill>
                <a:cs typeface="Traditional Arabic" pitchFamily="2" charset="-78"/>
              </a:rPr>
              <a:t>آكل </a:t>
            </a:r>
            <a:r>
              <a:rPr lang="ar-SA" sz="5400" b="1" dirty="0">
                <a:solidFill>
                  <a:srgbClr val="00FFFF"/>
                </a:solidFill>
                <a:cs typeface="Traditional Arabic" pitchFamily="2" charset="-78"/>
              </a:rPr>
              <a:t>كما يأكل العبد، وأجلس كما يجلس </a:t>
            </a:r>
            <a:r>
              <a:rPr lang="ar-SA" sz="5400" b="1" dirty="0" smtClean="0">
                <a:solidFill>
                  <a:srgbClr val="00FFFF"/>
                </a:solidFill>
                <a:cs typeface="Traditional Arabic" pitchFamily="2" charset="-78"/>
              </a:rPr>
              <a:t>العبد“</a:t>
            </a:r>
            <a:r>
              <a:rPr lang="ar-SA" sz="5400" dirty="0" smtClean="0">
                <a:solidFill>
                  <a:schemeClr val="bg1"/>
                </a:solidFill>
                <a:cs typeface="Traditional Arabic" pitchFamily="2" charset="-78"/>
              </a:rPr>
              <a:t> </a:t>
            </a:r>
            <a:r>
              <a:rPr lang="ar-SA" sz="4300" dirty="0">
                <a:solidFill>
                  <a:srgbClr val="FFFF00"/>
                </a:solidFill>
                <a:cs typeface="Traditional Arabic" pitchFamily="2" charset="-78"/>
              </a:rPr>
              <a:t>(</a:t>
            </a:r>
            <a:r>
              <a:rPr lang="ar-SA" sz="4300" dirty="0" smtClean="0">
                <a:solidFill>
                  <a:srgbClr val="FFFF00"/>
                </a:solidFill>
                <a:cs typeface="Traditional Arabic" pitchFamily="2" charset="-78"/>
              </a:rPr>
              <a:t>رواه </a:t>
            </a:r>
            <a:r>
              <a:rPr lang="ar-SA" sz="4300" dirty="0">
                <a:solidFill>
                  <a:srgbClr val="FFFF00"/>
                </a:solidFill>
                <a:cs typeface="Traditional Arabic" pitchFamily="2" charset="-78"/>
              </a:rPr>
              <a:t>أبو يعلى وإسناده </a:t>
            </a:r>
            <a:r>
              <a:rPr lang="ar-SA" sz="4300" dirty="0" smtClean="0">
                <a:solidFill>
                  <a:srgbClr val="FFFF00"/>
                </a:solidFill>
                <a:cs typeface="Traditional Arabic" pitchFamily="2" charset="-78"/>
              </a:rPr>
              <a:t>حسن)</a:t>
            </a:r>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a:bodyPr>
          <a:lstStyle/>
          <a:p>
            <a:pPr marL="0" indent="0" algn="ctr">
              <a:buNone/>
            </a:pPr>
            <a:r>
              <a:rPr lang="en-US" dirty="0" smtClean="0">
                <a:solidFill>
                  <a:schemeClr val="bg1"/>
                </a:solidFill>
              </a:rPr>
              <a:t>Dari </a:t>
            </a:r>
            <a:r>
              <a:rPr lang="en-US" dirty="0" err="1" smtClean="0">
                <a:solidFill>
                  <a:schemeClr val="bg1"/>
                </a:solidFill>
              </a:rPr>
              <a:t>Aisyah</a:t>
            </a:r>
            <a:r>
              <a:rPr lang="en-US" dirty="0" smtClean="0">
                <a:solidFill>
                  <a:schemeClr val="bg1"/>
                </a:solidFill>
              </a:rPr>
              <a:t> </a:t>
            </a:r>
            <a:r>
              <a:rPr lang="en-US" dirty="0" err="1" smtClean="0">
                <a:solidFill>
                  <a:schemeClr val="bg1"/>
                </a:solidFill>
              </a:rPr>
              <a:t>Radhiyallohu</a:t>
            </a:r>
            <a:r>
              <a:rPr lang="en-US" dirty="0" smtClean="0">
                <a:solidFill>
                  <a:schemeClr val="bg1"/>
                </a:solidFill>
              </a:rPr>
              <a:t> '</a:t>
            </a:r>
            <a:r>
              <a:rPr lang="en-US" dirty="0" err="1" smtClean="0">
                <a:solidFill>
                  <a:schemeClr val="bg1"/>
                </a:solidFill>
              </a:rPr>
              <a:t>Anha</a:t>
            </a:r>
            <a:r>
              <a:rPr lang="en-US" dirty="0" smtClean="0">
                <a:solidFill>
                  <a:schemeClr val="bg1"/>
                </a:solidFill>
              </a:rPr>
              <a:t> </a:t>
            </a:r>
            <a:r>
              <a:rPr lang="en-US" dirty="0" err="1" smtClean="0">
                <a:solidFill>
                  <a:schemeClr val="bg1"/>
                </a:solidFill>
              </a:rPr>
              <a:t>beliau</a:t>
            </a:r>
            <a:r>
              <a:rPr lang="en-US" dirty="0" smtClean="0">
                <a:solidFill>
                  <a:schemeClr val="bg1"/>
                </a:solidFill>
              </a:rPr>
              <a:t> </a:t>
            </a:r>
            <a:r>
              <a:rPr lang="en-US" dirty="0" err="1" smtClean="0">
                <a:solidFill>
                  <a:schemeClr val="bg1"/>
                </a:solidFill>
              </a:rPr>
              <a:t>berkata</a:t>
            </a:r>
            <a:r>
              <a:rPr lang="en-US" dirty="0" smtClean="0">
                <a:solidFill>
                  <a:schemeClr val="bg1"/>
                </a:solidFill>
              </a:rPr>
              <a:t> : “</a:t>
            </a:r>
            <a:r>
              <a:rPr lang="en-US" dirty="0" err="1" smtClean="0">
                <a:solidFill>
                  <a:schemeClr val="bg1"/>
                </a:solidFill>
              </a:rPr>
              <a:t>Rasulullah</a:t>
            </a:r>
            <a:r>
              <a:rPr lang="en-US" dirty="0" smtClean="0">
                <a:solidFill>
                  <a:schemeClr val="bg1"/>
                </a:solidFill>
              </a:rPr>
              <a:t> </a:t>
            </a:r>
            <a:r>
              <a:rPr lang="en-US" dirty="0" err="1" smtClean="0">
                <a:solidFill>
                  <a:schemeClr val="bg1"/>
                </a:solidFill>
              </a:rPr>
              <a:t>Shollallohu</a:t>
            </a:r>
            <a:r>
              <a:rPr lang="en-US" dirty="0" smtClean="0">
                <a:solidFill>
                  <a:schemeClr val="bg1"/>
                </a:solidFill>
              </a:rPr>
              <a:t> '</a:t>
            </a:r>
            <a:r>
              <a:rPr lang="en-US" dirty="0" err="1" smtClean="0">
                <a:solidFill>
                  <a:schemeClr val="bg1"/>
                </a:solidFill>
              </a:rPr>
              <a:t>alaihi</a:t>
            </a:r>
            <a:r>
              <a:rPr lang="en-US" dirty="0" smtClean="0">
                <a:solidFill>
                  <a:schemeClr val="bg1"/>
                </a:solidFill>
              </a:rPr>
              <a:t> </a:t>
            </a:r>
            <a:r>
              <a:rPr lang="en-US" dirty="0" err="1" smtClean="0">
                <a:solidFill>
                  <a:schemeClr val="bg1"/>
                </a:solidFill>
              </a:rPr>
              <a:t>Wasallam</a:t>
            </a:r>
            <a:r>
              <a:rPr lang="en-US" dirty="0" smtClean="0">
                <a:solidFill>
                  <a:schemeClr val="bg1"/>
                </a:solidFill>
              </a:rPr>
              <a:t> </a:t>
            </a:r>
            <a:r>
              <a:rPr lang="en-US" dirty="0" err="1" smtClean="0">
                <a:solidFill>
                  <a:schemeClr val="bg1"/>
                </a:solidFill>
              </a:rPr>
              <a:t>bersabda</a:t>
            </a:r>
            <a:r>
              <a:rPr lang="en-US" dirty="0" smtClean="0">
                <a:solidFill>
                  <a:schemeClr val="bg1"/>
                </a:solidFill>
              </a:rPr>
              <a:t> : “……………….. </a:t>
            </a:r>
            <a:r>
              <a:rPr lang="en-US" i="1" dirty="0" smtClean="0">
                <a:solidFill>
                  <a:schemeClr val="bg1"/>
                </a:solidFill>
              </a:rPr>
              <a:t>Suatu hari malaikat turun menemuiku seraya berkata : “Ya Muhammad sesungguhnya Rabb mu menyampaikan salam </a:t>
            </a:r>
            <a:r>
              <a:rPr lang="en-US" i="1" dirty="0" smtClean="0">
                <a:solidFill>
                  <a:schemeClr val="bg1"/>
                </a:solidFill>
              </a:rPr>
              <a:t>kepadamu dan </a:t>
            </a:r>
            <a:r>
              <a:rPr lang="en-US" i="1" dirty="0" smtClean="0">
                <a:solidFill>
                  <a:schemeClr val="bg1"/>
                </a:solidFill>
              </a:rPr>
              <a:t>berfirman kepadamu : “Seandainya engkau mau, Aku akan jadikan engkau seorang Nabi sekaligus hamba (Abdun) atau seorang Nabi sekaligus Raja”. “</a:t>
            </a:r>
            <a:r>
              <a:rPr lang="en-US" i="1" dirty="0" err="1" smtClean="0">
                <a:solidFill>
                  <a:schemeClr val="bg1"/>
                </a:solidFill>
              </a:rPr>
              <a:t>Maka</a:t>
            </a:r>
            <a:r>
              <a:rPr lang="en-US" i="1" dirty="0" smtClean="0">
                <a:solidFill>
                  <a:schemeClr val="bg1"/>
                </a:solidFill>
              </a:rPr>
              <a:t> </a:t>
            </a:r>
            <a:r>
              <a:rPr lang="en-US" i="1" dirty="0" err="1" smtClean="0">
                <a:solidFill>
                  <a:schemeClr val="bg1"/>
                </a:solidFill>
              </a:rPr>
              <a:t>aku</a:t>
            </a:r>
            <a:r>
              <a:rPr lang="en-US" i="1" dirty="0" smtClean="0">
                <a:solidFill>
                  <a:schemeClr val="bg1"/>
                </a:solidFill>
              </a:rPr>
              <a:t> (</a:t>
            </a:r>
            <a:r>
              <a:rPr lang="en-US" i="1" dirty="0" err="1" smtClean="0">
                <a:solidFill>
                  <a:schemeClr val="bg1"/>
                </a:solidFill>
              </a:rPr>
              <a:t>Rasulullah</a:t>
            </a:r>
            <a:r>
              <a:rPr lang="en-US" i="1" dirty="0" smtClean="0">
                <a:solidFill>
                  <a:schemeClr val="bg1"/>
                </a:solidFill>
              </a:rPr>
              <a:t>) </a:t>
            </a:r>
            <a:r>
              <a:rPr lang="en-US" i="1" dirty="0" err="1" smtClean="0">
                <a:solidFill>
                  <a:schemeClr val="bg1"/>
                </a:solidFill>
              </a:rPr>
              <a:t>menoleh</a:t>
            </a:r>
            <a:r>
              <a:rPr lang="en-US" i="1" dirty="0" smtClean="0">
                <a:solidFill>
                  <a:schemeClr val="bg1"/>
                </a:solidFill>
              </a:rPr>
              <a:t> </a:t>
            </a:r>
            <a:r>
              <a:rPr lang="en-US" i="1" dirty="0" err="1" smtClean="0">
                <a:solidFill>
                  <a:schemeClr val="bg1"/>
                </a:solidFill>
              </a:rPr>
              <a:t>kepada</a:t>
            </a:r>
            <a:r>
              <a:rPr lang="en-US" i="1" dirty="0" smtClean="0">
                <a:solidFill>
                  <a:schemeClr val="bg1"/>
                </a:solidFill>
              </a:rPr>
              <a:t> </a:t>
            </a:r>
            <a:r>
              <a:rPr lang="en-US" i="1" dirty="0" err="1" smtClean="0">
                <a:solidFill>
                  <a:schemeClr val="bg1"/>
                </a:solidFill>
              </a:rPr>
              <a:t>Jibril</a:t>
            </a:r>
            <a:r>
              <a:rPr lang="en-US" i="1" dirty="0" smtClean="0">
                <a:solidFill>
                  <a:schemeClr val="bg1"/>
                </a:solidFill>
              </a:rPr>
              <a:t>”. </a:t>
            </a:r>
            <a:r>
              <a:rPr lang="en-US" i="1" dirty="0" err="1" smtClean="0">
                <a:solidFill>
                  <a:schemeClr val="bg1"/>
                </a:solidFill>
              </a:rPr>
              <a:t>Jibril</a:t>
            </a:r>
            <a:r>
              <a:rPr lang="en-US" i="1" dirty="0" smtClean="0">
                <a:solidFill>
                  <a:schemeClr val="bg1"/>
                </a:solidFill>
              </a:rPr>
              <a:t> </a:t>
            </a:r>
            <a:r>
              <a:rPr lang="en-US" i="1" dirty="0" err="1" smtClean="0">
                <a:solidFill>
                  <a:schemeClr val="bg1"/>
                </a:solidFill>
              </a:rPr>
              <a:t>berkata</a:t>
            </a:r>
            <a:r>
              <a:rPr lang="en-US" i="1" dirty="0" smtClean="0">
                <a:solidFill>
                  <a:schemeClr val="bg1"/>
                </a:solidFill>
              </a:rPr>
              <a:t> : “</a:t>
            </a:r>
            <a:r>
              <a:rPr lang="en-US" i="1" dirty="0" err="1" smtClean="0">
                <a:solidFill>
                  <a:schemeClr val="bg1"/>
                </a:solidFill>
              </a:rPr>
              <a:t>Wahai</a:t>
            </a:r>
            <a:r>
              <a:rPr lang="en-US" i="1" dirty="0" smtClean="0">
                <a:solidFill>
                  <a:schemeClr val="bg1"/>
                </a:solidFill>
              </a:rPr>
              <a:t> Muhammad, </a:t>
            </a:r>
            <a:r>
              <a:rPr lang="en-US" i="1" dirty="0" err="1" smtClean="0">
                <a:solidFill>
                  <a:schemeClr val="bg1"/>
                </a:solidFill>
              </a:rPr>
              <a:t>rendahkan</a:t>
            </a:r>
            <a:r>
              <a:rPr lang="en-US" i="1" dirty="0" smtClean="0">
                <a:solidFill>
                  <a:schemeClr val="bg1"/>
                </a:solidFill>
              </a:rPr>
              <a:t> </a:t>
            </a:r>
            <a:r>
              <a:rPr lang="en-US" i="1" dirty="0" err="1" smtClean="0">
                <a:solidFill>
                  <a:schemeClr val="bg1"/>
                </a:solidFill>
              </a:rPr>
              <a:t>dirimu</a:t>
            </a:r>
            <a:endParaRPr lang="en-US" i="1"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8915400" cy="6001643"/>
          </a:xfrm>
          <a:prstGeom prst="rect">
            <a:avLst/>
          </a:prstGeom>
        </p:spPr>
        <p:txBody>
          <a:bodyPr wrap="square">
            <a:spAutoFit/>
          </a:bodyPr>
          <a:lstStyle/>
          <a:p>
            <a:pPr algn="ctr" rtl="1"/>
            <a:r>
              <a:rPr lang="ar-SA" sz="4800" dirty="0" smtClean="0">
                <a:solidFill>
                  <a:srgbClr val="FFFF00"/>
                </a:solidFill>
                <a:latin typeface="Traditional Arabic" pitchFamily="18" charset="-78"/>
                <a:cs typeface="Traditional Arabic" pitchFamily="18" charset="-78"/>
              </a:rPr>
              <a:t>وَلَا تُصَعِّرْ خَدَّكَ لِلنَّاسِ وَلَا تَمْشِ فِي الْأَرْضِ مَرَحًا إِنَّ اللَّهَ لَا يُحِبُّ كُلَّ مُخْتَالٍ فَخُورٍ (18) وَاقْصِدْ فِي مَشْيِكَ وَاغْضُضْ مِنْ صَوْتِكَ إِنَّ أَنْكَرَ الْأَصْوَاتِ لَصَوْتُ الْحَمِيرِ</a:t>
            </a:r>
            <a:endParaRPr lang="en-US" sz="4800" dirty="0" smtClean="0">
              <a:solidFill>
                <a:srgbClr val="FFFF00"/>
              </a:solidFill>
              <a:latin typeface="Traditional Arabic" pitchFamily="18" charset="-78"/>
              <a:cs typeface="Traditional Arabic" pitchFamily="18" charset="-78"/>
            </a:endParaRPr>
          </a:p>
          <a:p>
            <a:pPr algn="ctr"/>
            <a:r>
              <a:rPr lang="en-US" sz="3000" i="1" dirty="0" smtClean="0">
                <a:solidFill>
                  <a:schemeClr val="bg1"/>
                </a:solidFill>
              </a:rPr>
              <a:t>“Dan janganlah kamu memalingkan mukamu dari manusia (karena sombong) dan janganlah kamu berjalan di muka bumi dengan angkuh. Sesungguhnya Allah tidak menyukai orang-orang yang sombong lagi membanggakan diri. Dan sederhanalah kamu dalam berjalan</a:t>
            </a:r>
            <a:r>
              <a:rPr lang="en-US" sz="3000" b="1" i="1" dirty="0" smtClean="0">
                <a:solidFill>
                  <a:schemeClr val="bg1"/>
                </a:solidFill>
              </a:rPr>
              <a:t> </a:t>
            </a:r>
            <a:r>
              <a:rPr lang="en-US" sz="3000" i="1" dirty="0" smtClean="0">
                <a:solidFill>
                  <a:schemeClr val="bg1"/>
                </a:solidFill>
              </a:rPr>
              <a:t> dan lunakkanlah suaramu. Sesungguhnya seburuk-buruk suara ialah suara keledai”. </a:t>
            </a:r>
          </a:p>
          <a:p>
            <a:pPr algn="ctr"/>
            <a:r>
              <a:rPr lang="en-US" sz="3000" b="1" dirty="0" smtClean="0">
                <a:solidFill>
                  <a:srgbClr val="00FFFF"/>
                </a:solidFill>
              </a:rPr>
              <a:t>(QS Luqman 18 – 19)</a:t>
            </a:r>
            <a:endParaRPr lang="en-US" sz="3000" dirty="0">
              <a:solidFill>
                <a:srgbClr val="00FF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checkerboard(across)">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checkerboard(across)">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heckerboard(across)">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a:bodyPr>
          <a:lstStyle/>
          <a:p>
            <a:pPr marL="0" indent="0" algn="ctr">
              <a:buNone/>
            </a:pPr>
            <a:r>
              <a:rPr lang="en-US" dirty="0" err="1" smtClean="0">
                <a:solidFill>
                  <a:schemeClr val="bg1"/>
                </a:solidFill>
              </a:rPr>
              <a:t>Maka</a:t>
            </a:r>
            <a:r>
              <a:rPr lang="en-US" dirty="0" smtClean="0">
                <a:solidFill>
                  <a:schemeClr val="bg1"/>
                </a:solidFill>
              </a:rPr>
              <a:t> </a:t>
            </a:r>
            <a:r>
              <a:rPr lang="en-US" dirty="0" err="1" smtClean="0">
                <a:solidFill>
                  <a:schemeClr val="bg1"/>
                </a:solidFill>
              </a:rPr>
              <a:t>kemudian</a:t>
            </a:r>
            <a:r>
              <a:rPr lang="en-US" dirty="0" smtClean="0">
                <a:solidFill>
                  <a:schemeClr val="bg1"/>
                </a:solidFill>
              </a:rPr>
              <a:t> </a:t>
            </a:r>
            <a:r>
              <a:rPr lang="en-US" dirty="0" err="1" smtClean="0">
                <a:solidFill>
                  <a:schemeClr val="bg1"/>
                </a:solidFill>
              </a:rPr>
              <a:t>Aisyah</a:t>
            </a:r>
            <a:r>
              <a:rPr lang="en-US" dirty="0" smtClean="0">
                <a:solidFill>
                  <a:schemeClr val="bg1"/>
                </a:solidFill>
              </a:rPr>
              <a:t> </a:t>
            </a:r>
            <a:r>
              <a:rPr lang="en-US" dirty="0" err="1" smtClean="0">
                <a:solidFill>
                  <a:schemeClr val="bg1"/>
                </a:solidFill>
              </a:rPr>
              <a:t>Radhiyallohu</a:t>
            </a:r>
            <a:r>
              <a:rPr lang="en-US" dirty="0" smtClean="0">
                <a:solidFill>
                  <a:schemeClr val="bg1"/>
                </a:solidFill>
              </a:rPr>
              <a:t> '</a:t>
            </a:r>
            <a:r>
              <a:rPr lang="en-US" dirty="0" err="1" smtClean="0">
                <a:solidFill>
                  <a:schemeClr val="bg1"/>
                </a:solidFill>
              </a:rPr>
              <a:t>Anha</a:t>
            </a:r>
            <a:r>
              <a:rPr lang="en-US" dirty="0" smtClean="0">
                <a:solidFill>
                  <a:schemeClr val="bg1"/>
                </a:solidFill>
              </a:rPr>
              <a:t> </a:t>
            </a:r>
            <a:r>
              <a:rPr lang="en-US" dirty="0" err="1" smtClean="0">
                <a:solidFill>
                  <a:schemeClr val="bg1"/>
                </a:solidFill>
              </a:rPr>
              <a:t>berkata</a:t>
            </a:r>
            <a:r>
              <a:rPr lang="en-US" dirty="0" smtClean="0">
                <a:solidFill>
                  <a:schemeClr val="bg1"/>
                </a:solidFill>
              </a:rPr>
              <a:t> : “</a:t>
            </a:r>
            <a:r>
              <a:rPr lang="en-US" dirty="0" err="1" smtClean="0">
                <a:solidFill>
                  <a:schemeClr val="bg1"/>
                </a:solidFill>
              </a:rPr>
              <a:t>Maka</a:t>
            </a:r>
            <a:r>
              <a:rPr lang="en-US" dirty="0" smtClean="0">
                <a:solidFill>
                  <a:schemeClr val="bg1"/>
                </a:solidFill>
              </a:rPr>
              <a:t> </a:t>
            </a:r>
            <a:r>
              <a:rPr lang="en-US" dirty="0" err="1" smtClean="0">
                <a:solidFill>
                  <a:schemeClr val="bg1"/>
                </a:solidFill>
              </a:rPr>
              <a:t>sejak</a:t>
            </a:r>
            <a:r>
              <a:rPr lang="en-US" dirty="0" smtClean="0">
                <a:solidFill>
                  <a:schemeClr val="bg1"/>
                </a:solidFill>
              </a:rPr>
              <a:t> </a:t>
            </a:r>
            <a:r>
              <a:rPr lang="en-US" dirty="0" err="1" smtClean="0">
                <a:solidFill>
                  <a:schemeClr val="bg1"/>
                </a:solidFill>
              </a:rPr>
              <a:t>saat</a:t>
            </a:r>
            <a:r>
              <a:rPr lang="en-US" dirty="0" smtClean="0">
                <a:solidFill>
                  <a:schemeClr val="bg1"/>
                </a:solidFill>
              </a:rPr>
              <a:t> </a:t>
            </a:r>
            <a:r>
              <a:rPr lang="en-US" dirty="0" err="1" smtClean="0">
                <a:solidFill>
                  <a:schemeClr val="bg1"/>
                </a:solidFill>
              </a:rPr>
              <a:t>itu</a:t>
            </a:r>
            <a:r>
              <a:rPr lang="en-US" dirty="0" smtClean="0">
                <a:solidFill>
                  <a:schemeClr val="bg1"/>
                </a:solidFill>
              </a:rPr>
              <a:t> </a:t>
            </a:r>
            <a:r>
              <a:rPr lang="en-US" dirty="0" err="1" smtClean="0">
                <a:solidFill>
                  <a:schemeClr val="bg1"/>
                </a:solidFill>
              </a:rPr>
              <a:t>Rasulullah</a:t>
            </a:r>
            <a:r>
              <a:rPr lang="en-US" dirty="0" smtClean="0">
                <a:solidFill>
                  <a:schemeClr val="bg1"/>
                </a:solidFill>
              </a:rPr>
              <a:t> </a:t>
            </a:r>
            <a:r>
              <a:rPr lang="en-US" dirty="0" err="1" smtClean="0">
                <a:solidFill>
                  <a:schemeClr val="bg1"/>
                </a:solidFill>
              </a:rPr>
              <a:t>Shollallohu</a:t>
            </a:r>
            <a:r>
              <a:rPr lang="en-US" dirty="0" smtClean="0">
                <a:solidFill>
                  <a:schemeClr val="bg1"/>
                </a:solidFill>
              </a:rPr>
              <a:t> '</a:t>
            </a:r>
            <a:r>
              <a:rPr lang="en-US" dirty="0" err="1" smtClean="0">
                <a:solidFill>
                  <a:schemeClr val="bg1"/>
                </a:solidFill>
              </a:rPr>
              <a:t>alaihi</a:t>
            </a:r>
            <a:r>
              <a:rPr lang="en-US" dirty="0" smtClean="0">
                <a:solidFill>
                  <a:schemeClr val="bg1"/>
                </a:solidFill>
              </a:rPr>
              <a:t> </a:t>
            </a:r>
            <a:r>
              <a:rPr lang="en-US" dirty="0" err="1" smtClean="0">
                <a:solidFill>
                  <a:schemeClr val="bg1"/>
                </a:solidFill>
              </a:rPr>
              <a:t>Wasallam</a:t>
            </a:r>
            <a:r>
              <a:rPr lang="en-US" dirty="0" smtClean="0">
                <a:solidFill>
                  <a:schemeClr val="bg1"/>
                </a:solidFill>
              </a:rPr>
              <a:t> </a:t>
            </a:r>
            <a:r>
              <a:rPr lang="en-US" dirty="0" err="1" smtClean="0">
                <a:solidFill>
                  <a:schemeClr val="bg1"/>
                </a:solidFill>
              </a:rPr>
              <a:t>tidak</a:t>
            </a:r>
            <a:r>
              <a:rPr lang="en-US" dirty="0" smtClean="0">
                <a:solidFill>
                  <a:schemeClr val="bg1"/>
                </a:solidFill>
              </a:rPr>
              <a:t> </a:t>
            </a:r>
            <a:r>
              <a:rPr lang="en-US" dirty="0" err="1" smtClean="0">
                <a:solidFill>
                  <a:schemeClr val="bg1"/>
                </a:solidFill>
              </a:rPr>
              <a:t>makan</a:t>
            </a:r>
            <a:r>
              <a:rPr lang="en-US" dirty="0" smtClean="0">
                <a:solidFill>
                  <a:schemeClr val="bg1"/>
                </a:solidFill>
              </a:rPr>
              <a:t> </a:t>
            </a:r>
            <a:r>
              <a:rPr lang="en-US" dirty="0" err="1" smtClean="0">
                <a:solidFill>
                  <a:schemeClr val="bg1"/>
                </a:solidFill>
              </a:rPr>
              <a:t>sambil</a:t>
            </a:r>
            <a:r>
              <a:rPr lang="en-US" dirty="0" smtClean="0">
                <a:solidFill>
                  <a:schemeClr val="bg1"/>
                </a:solidFill>
              </a:rPr>
              <a:t> </a:t>
            </a:r>
            <a:r>
              <a:rPr lang="en-US" dirty="0" err="1" smtClean="0">
                <a:solidFill>
                  <a:schemeClr val="bg1"/>
                </a:solidFill>
              </a:rPr>
              <a:t>menyenderkan</a:t>
            </a:r>
            <a:r>
              <a:rPr lang="en-US" dirty="0" smtClean="0">
                <a:solidFill>
                  <a:schemeClr val="bg1"/>
                </a:solidFill>
              </a:rPr>
              <a:t> </a:t>
            </a:r>
            <a:r>
              <a:rPr lang="en-US" dirty="0" err="1" smtClean="0">
                <a:solidFill>
                  <a:schemeClr val="bg1"/>
                </a:solidFill>
              </a:rPr>
              <a:t>badannya</a:t>
            </a:r>
            <a:r>
              <a:rPr lang="en-US" dirty="0" smtClean="0">
                <a:solidFill>
                  <a:schemeClr val="bg1"/>
                </a:solidFill>
              </a:rPr>
              <a:t>”. </a:t>
            </a:r>
          </a:p>
          <a:p>
            <a:pPr marL="0" indent="0" algn="ctr">
              <a:buNone/>
            </a:pPr>
            <a:r>
              <a:rPr lang="en-US" dirty="0" err="1" smtClean="0">
                <a:solidFill>
                  <a:schemeClr val="bg1"/>
                </a:solidFill>
              </a:rPr>
              <a:t>Beliau</a:t>
            </a:r>
            <a:r>
              <a:rPr lang="en-US" dirty="0" smtClean="0">
                <a:solidFill>
                  <a:schemeClr val="bg1"/>
                </a:solidFill>
              </a:rPr>
              <a:t> </a:t>
            </a:r>
            <a:r>
              <a:rPr lang="en-US" dirty="0" err="1" smtClean="0">
                <a:solidFill>
                  <a:schemeClr val="bg1"/>
                </a:solidFill>
              </a:rPr>
              <a:t>bersabda</a:t>
            </a:r>
            <a:r>
              <a:rPr lang="en-US" dirty="0" smtClean="0">
                <a:solidFill>
                  <a:schemeClr val="bg1"/>
                </a:solidFill>
              </a:rPr>
              <a:t> : </a:t>
            </a:r>
            <a:r>
              <a:rPr lang="en-US" i="1" dirty="0" smtClean="0">
                <a:solidFill>
                  <a:schemeClr val="bg1"/>
                </a:solidFill>
              </a:rPr>
              <a:t>“</a:t>
            </a:r>
            <a:r>
              <a:rPr lang="en-US" i="1" dirty="0" err="1" smtClean="0">
                <a:solidFill>
                  <a:schemeClr val="bg1"/>
                </a:solidFill>
              </a:rPr>
              <a:t>Aku</a:t>
            </a:r>
            <a:r>
              <a:rPr lang="en-US" i="1" dirty="0" smtClean="0">
                <a:solidFill>
                  <a:schemeClr val="bg1"/>
                </a:solidFill>
              </a:rPr>
              <a:t> </a:t>
            </a:r>
            <a:r>
              <a:rPr lang="en-US" i="1" dirty="0" err="1" smtClean="0">
                <a:solidFill>
                  <a:schemeClr val="bg1"/>
                </a:solidFill>
              </a:rPr>
              <a:t>akan</a:t>
            </a:r>
            <a:r>
              <a:rPr lang="en-US" i="1" dirty="0" smtClean="0">
                <a:solidFill>
                  <a:schemeClr val="bg1"/>
                </a:solidFill>
              </a:rPr>
              <a:t> </a:t>
            </a:r>
            <a:r>
              <a:rPr lang="en-US" i="1" dirty="0" err="1" smtClean="0">
                <a:solidFill>
                  <a:schemeClr val="bg1"/>
                </a:solidFill>
              </a:rPr>
              <a:t>makan</a:t>
            </a:r>
            <a:r>
              <a:rPr lang="en-US" i="1" dirty="0" smtClean="0">
                <a:solidFill>
                  <a:schemeClr val="bg1"/>
                </a:solidFill>
              </a:rPr>
              <a:t> </a:t>
            </a:r>
            <a:r>
              <a:rPr lang="en-US" i="1" dirty="0" err="1" smtClean="0">
                <a:solidFill>
                  <a:schemeClr val="bg1"/>
                </a:solidFill>
              </a:rPr>
              <a:t>sebagaimana</a:t>
            </a:r>
            <a:r>
              <a:rPr lang="en-US" i="1" dirty="0" smtClean="0">
                <a:solidFill>
                  <a:schemeClr val="bg1"/>
                </a:solidFill>
              </a:rPr>
              <a:t> </a:t>
            </a:r>
            <a:r>
              <a:rPr lang="en-US" i="1" dirty="0" err="1" smtClean="0">
                <a:solidFill>
                  <a:schemeClr val="bg1"/>
                </a:solidFill>
              </a:rPr>
              <a:t>seorang</a:t>
            </a:r>
            <a:r>
              <a:rPr lang="en-US" i="1" dirty="0" smtClean="0">
                <a:solidFill>
                  <a:schemeClr val="bg1"/>
                </a:solidFill>
              </a:rPr>
              <a:t> </a:t>
            </a:r>
            <a:r>
              <a:rPr lang="en-US" i="1" dirty="0" err="1" smtClean="0">
                <a:solidFill>
                  <a:schemeClr val="bg1"/>
                </a:solidFill>
              </a:rPr>
              <a:t>hamba</a:t>
            </a:r>
            <a:r>
              <a:rPr lang="en-US" i="1" dirty="0" smtClean="0">
                <a:solidFill>
                  <a:schemeClr val="bg1"/>
                </a:solidFill>
              </a:rPr>
              <a:t> </a:t>
            </a:r>
            <a:r>
              <a:rPr lang="en-US" i="1" dirty="0" err="1" smtClean="0">
                <a:solidFill>
                  <a:schemeClr val="bg1"/>
                </a:solidFill>
              </a:rPr>
              <a:t>makan</a:t>
            </a:r>
            <a:r>
              <a:rPr lang="en-US" i="1" dirty="0" smtClean="0">
                <a:solidFill>
                  <a:schemeClr val="bg1"/>
                </a:solidFill>
              </a:rPr>
              <a:t> </a:t>
            </a:r>
            <a:r>
              <a:rPr lang="en-US" i="1" dirty="0" err="1" smtClean="0">
                <a:solidFill>
                  <a:schemeClr val="bg1"/>
                </a:solidFill>
              </a:rPr>
              <a:t>dan</a:t>
            </a:r>
            <a:r>
              <a:rPr lang="en-US" i="1" dirty="0" smtClean="0">
                <a:solidFill>
                  <a:schemeClr val="bg1"/>
                </a:solidFill>
              </a:rPr>
              <a:t> </a:t>
            </a:r>
            <a:r>
              <a:rPr lang="en-US" i="1" dirty="0" err="1" smtClean="0">
                <a:solidFill>
                  <a:schemeClr val="bg1"/>
                </a:solidFill>
              </a:rPr>
              <a:t>aku</a:t>
            </a:r>
            <a:r>
              <a:rPr lang="en-US" i="1" dirty="0" smtClean="0">
                <a:solidFill>
                  <a:schemeClr val="bg1"/>
                </a:solidFill>
              </a:rPr>
              <a:t> </a:t>
            </a:r>
            <a:r>
              <a:rPr lang="en-US" i="1" dirty="0" err="1" smtClean="0">
                <a:solidFill>
                  <a:schemeClr val="bg1"/>
                </a:solidFill>
              </a:rPr>
              <a:t>akan</a:t>
            </a:r>
            <a:r>
              <a:rPr lang="en-US" i="1" dirty="0" smtClean="0">
                <a:solidFill>
                  <a:schemeClr val="bg1"/>
                </a:solidFill>
              </a:rPr>
              <a:t> </a:t>
            </a:r>
            <a:r>
              <a:rPr lang="en-US" i="1" dirty="0" err="1" smtClean="0">
                <a:solidFill>
                  <a:schemeClr val="bg1"/>
                </a:solidFill>
              </a:rPr>
              <a:t>duduk</a:t>
            </a:r>
            <a:r>
              <a:rPr lang="en-US" i="1" dirty="0" smtClean="0">
                <a:solidFill>
                  <a:schemeClr val="bg1"/>
                </a:solidFill>
              </a:rPr>
              <a:t> </a:t>
            </a:r>
            <a:r>
              <a:rPr lang="en-US" i="1" dirty="0" err="1" smtClean="0">
                <a:solidFill>
                  <a:schemeClr val="bg1"/>
                </a:solidFill>
              </a:rPr>
              <a:t>sebagaimana</a:t>
            </a:r>
            <a:r>
              <a:rPr lang="en-US" i="1" dirty="0" smtClean="0">
                <a:solidFill>
                  <a:schemeClr val="bg1"/>
                </a:solidFill>
              </a:rPr>
              <a:t> </a:t>
            </a:r>
            <a:r>
              <a:rPr lang="en-US" i="1" dirty="0" err="1" smtClean="0">
                <a:solidFill>
                  <a:schemeClr val="bg1"/>
                </a:solidFill>
              </a:rPr>
              <a:t>seorang</a:t>
            </a:r>
            <a:r>
              <a:rPr lang="en-US" i="1" dirty="0" smtClean="0">
                <a:solidFill>
                  <a:schemeClr val="bg1"/>
                </a:solidFill>
              </a:rPr>
              <a:t> </a:t>
            </a:r>
            <a:r>
              <a:rPr lang="en-US" i="1" dirty="0" err="1" smtClean="0">
                <a:solidFill>
                  <a:schemeClr val="bg1"/>
                </a:solidFill>
              </a:rPr>
              <a:t>hamba</a:t>
            </a:r>
            <a:r>
              <a:rPr lang="en-US" i="1" dirty="0" smtClean="0">
                <a:solidFill>
                  <a:schemeClr val="bg1"/>
                </a:solidFill>
              </a:rPr>
              <a:t> </a:t>
            </a:r>
            <a:r>
              <a:rPr lang="en-US" i="1" dirty="0" err="1" smtClean="0">
                <a:solidFill>
                  <a:schemeClr val="bg1"/>
                </a:solidFill>
              </a:rPr>
              <a:t>duduk</a:t>
            </a:r>
            <a:r>
              <a:rPr lang="en-US" i="1" dirty="0" smtClean="0">
                <a:solidFill>
                  <a:schemeClr val="bg1"/>
                </a:solidFill>
              </a:rPr>
              <a:t>”. </a:t>
            </a:r>
          </a:p>
          <a:p>
            <a:pPr marL="0" indent="0" algn="ctr">
              <a:buNone/>
            </a:pPr>
            <a:endParaRPr lang="en-US" dirty="0" smtClean="0">
              <a:solidFill>
                <a:schemeClr val="bg1"/>
              </a:solidFill>
            </a:endParaRPr>
          </a:p>
          <a:p>
            <a:pPr marL="0" indent="0" algn="ctr">
              <a:buNone/>
            </a:pPr>
            <a:r>
              <a:rPr lang="en-US" b="1" dirty="0" smtClean="0">
                <a:solidFill>
                  <a:srgbClr val="00FFFF"/>
                </a:solidFill>
              </a:rPr>
              <a:t>(HR. Abu </a:t>
            </a:r>
            <a:r>
              <a:rPr lang="en-US" b="1" dirty="0" err="1" smtClean="0">
                <a:solidFill>
                  <a:srgbClr val="00FFFF"/>
                </a:solidFill>
              </a:rPr>
              <a:t>Ya’la</a:t>
            </a:r>
            <a:r>
              <a:rPr lang="en-US" b="1" dirty="0" smtClean="0">
                <a:solidFill>
                  <a:srgbClr val="00FFFF"/>
                </a:solidFill>
              </a:rPr>
              <a:t> </a:t>
            </a:r>
            <a:r>
              <a:rPr lang="en-US" b="1" dirty="0" err="1" smtClean="0">
                <a:solidFill>
                  <a:srgbClr val="00FFFF"/>
                </a:solidFill>
              </a:rPr>
              <a:t>dengan</a:t>
            </a:r>
            <a:r>
              <a:rPr lang="en-US" b="1" dirty="0" smtClean="0">
                <a:solidFill>
                  <a:srgbClr val="00FFFF"/>
                </a:solidFill>
              </a:rPr>
              <a:t> </a:t>
            </a:r>
            <a:r>
              <a:rPr lang="en-US" b="1" dirty="0" err="1" smtClean="0">
                <a:solidFill>
                  <a:srgbClr val="00FFFF"/>
                </a:solidFill>
              </a:rPr>
              <a:t>sanad</a:t>
            </a:r>
            <a:r>
              <a:rPr lang="en-US" b="1" dirty="0" smtClean="0">
                <a:solidFill>
                  <a:srgbClr val="00FFFF"/>
                </a:solidFill>
              </a:rPr>
              <a:t> </a:t>
            </a:r>
            <a:r>
              <a:rPr lang="en-US" b="1" dirty="0" err="1" smtClean="0">
                <a:solidFill>
                  <a:srgbClr val="00FFFF"/>
                </a:solidFill>
              </a:rPr>
              <a:t>Hasan</a:t>
            </a:r>
            <a:r>
              <a:rPr lang="en-US" b="1" dirty="0" smtClean="0">
                <a:solidFill>
                  <a:srgbClr val="00FFFF"/>
                </a:solidFill>
              </a:rPr>
              <a:t>)</a:t>
            </a:r>
            <a:endParaRPr lang="en-US" b="1" dirty="0">
              <a:solidFill>
                <a:srgbClr val="00FFFF"/>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3657600"/>
          </a:xfrm>
        </p:spPr>
        <p:txBody>
          <a:bodyPr>
            <a:normAutofit/>
          </a:bodyPr>
          <a:lstStyle/>
          <a:p>
            <a:pPr rtl="1"/>
            <a:r>
              <a:rPr lang="en-US" sz="10300" b="1" dirty="0" smtClean="0">
                <a:solidFill>
                  <a:srgbClr val="FFFF00"/>
                </a:solidFill>
                <a:cs typeface="Traditional Arabic" pitchFamily="2" charset="-78"/>
              </a:rPr>
              <a:t>Debat Kusir</a:t>
            </a:r>
            <a:endParaRPr lang="en-US" sz="230300" b="1" dirty="0">
              <a:solidFill>
                <a:srgbClr val="FFFF00"/>
              </a:solidFill>
              <a:cs typeface="Traditional Arabic" pitchFamily="2" charset="-78"/>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324600"/>
          </a:xfrm>
        </p:spPr>
        <p:txBody>
          <a:bodyPr>
            <a:normAutofit fontScale="92500" lnSpcReduction="10000"/>
          </a:bodyPr>
          <a:lstStyle/>
          <a:p>
            <a:pPr algn="just" rtl="1"/>
            <a:r>
              <a:rPr lang="ar-SA" sz="5400" b="1" dirty="0">
                <a:solidFill>
                  <a:schemeClr val="bg1"/>
                </a:solidFill>
                <a:cs typeface="Traditional Arabic" pitchFamily="2" charset="-78"/>
              </a:rPr>
              <a:t>مَن تَرَك المِراء وهو مُبْطِلٌ بُنِيَ له بيتٌ في رَبَض الجنّة، ومن تَرَكَه وهو مُحِقُّ بُنِيَ له في </a:t>
            </a:r>
            <a:r>
              <a:rPr lang="ar-SA" sz="5400" b="1" dirty="0" smtClean="0">
                <a:solidFill>
                  <a:schemeClr val="bg1"/>
                </a:solidFill>
                <a:cs typeface="Traditional Arabic" pitchFamily="2" charset="-78"/>
              </a:rPr>
              <a:t>وسَطها</a:t>
            </a:r>
            <a:r>
              <a:rPr lang="en-US" sz="5400" dirty="0" smtClean="0">
                <a:solidFill>
                  <a:schemeClr val="bg1"/>
                </a:solidFill>
                <a:cs typeface="Traditional Arabic" pitchFamily="2" charset="-78"/>
              </a:rPr>
              <a:t> </a:t>
            </a:r>
            <a:r>
              <a:rPr lang="ar-SA" sz="3600" dirty="0">
                <a:solidFill>
                  <a:srgbClr val="FFFF00"/>
                </a:solidFill>
                <a:cs typeface="Traditional Arabic" pitchFamily="2" charset="-78"/>
              </a:rPr>
              <a:t>- أبو داود والترمذي وحسنه، كما نقل المنذري</a:t>
            </a:r>
            <a:r>
              <a:rPr lang="ar-SA" sz="3600" dirty="0" smtClean="0">
                <a:solidFill>
                  <a:srgbClr val="FFFF00"/>
                </a:solidFill>
                <a:cs typeface="Traditional Arabic" pitchFamily="2" charset="-78"/>
              </a:rPr>
              <a:t>.</a:t>
            </a:r>
          </a:p>
          <a:p>
            <a:pPr algn="just" rtl="1"/>
            <a:r>
              <a:rPr lang="ar-SA" sz="5400" b="1" dirty="0">
                <a:solidFill>
                  <a:schemeClr val="bg1"/>
                </a:solidFill>
                <a:cs typeface="Traditional Arabic" pitchFamily="2" charset="-78"/>
              </a:rPr>
              <a:t>أنا زعيمٌ بيتٍ في رَبَض الجنّة لمن ترك المِراء وإن كان </a:t>
            </a:r>
            <a:r>
              <a:rPr lang="ar-SA" sz="5400" b="1" dirty="0" smtClean="0">
                <a:solidFill>
                  <a:schemeClr val="bg1"/>
                </a:solidFill>
                <a:cs typeface="Traditional Arabic" pitchFamily="2" charset="-78"/>
              </a:rPr>
              <a:t>مُحِقّاً</a:t>
            </a:r>
            <a:r>
              <a:rPr lang="en-US" sz="5400" dirty="0" smtClean="0">
                <a:solidFill>
                  <a:srgbClr val="FFFF00"/>
                </a:solidFill>
                <a:cs typeface="Traditional Arabic" pitchFamily="2" charset="-78"/>
              </a:rPr>
              <a:t> </a:t>
            </a:r>
            <a:r>
              <a:rPr lang="ar-SA" sz="3900" dirty="0">
                <a:solidFill>
                  <a:srgbClr val="FFFF00"/>
                </a:solidFill>
                <a:cs typeface="Traditional Arabic" pitchFamily="2" charset="-78"/>
              </a:rPr>
              <a:t>- أبو داود بسند </a:t>
            </a:r>
            <a:r>
              <a:rPr lang="ar-SA" sz="3900" dirty="0" smtClean="0">
                <a:solidFill>
                  <a:srgbClr val="FFFF00"/>
                </a:solidFill>
                <a:cs typeface="Traditional Arabic" pitchFamily="2" charset="-78"/>
              </a:rPr>
              <a:t>جيد</a:t>
            </a:r>
            <a:endParaRPr lang="en-US" sz="5400" dirty="0">
              <a:solidFill>
                <a:srgbClr val="FFFF00"/>
              </a:solidFill>
              <a:cs typeface="Traditional Arabic" pitchFamily="2" charset="-78"/>
            </a:endParaRPr>
          </a:p>
          <a:p>
            <a:pPr algn="just" rtl="1"/>
            <a:r>
              <a:rPr lang="ar-SA" sz="5400" b="1" dirty="0">
                <a:solidFill>
                  <a:schemeClr val="bg1"/>
                </a:solidFill>
                <a:cs typeface="Traditional Arabic" pitchFamily="2" charset="-78"/>
              </a:rPr>
              <a:t>لا تتعلّموا العلمَ لِتُباهوا به العلماء، ولا لِتُماروا به السفهاء، ولا لِتَحْتازوا به المجالس، فمَن فعل ذلك فهو في </a:t>
            </a:r>
            <a:r>
              <a:rPr lang="ar-SA" sz="5400" b="1" dirty="0" smtClean="0">
                <a:solidFill>
                  <a:schemeClr val="bg1"/>
                </a:solidFill>
                <a:cs typeface="Traditional Arabic" pitchFamily="2" charset="-78"/>
              </a:rPr>
              <a:t>النار</a:t>
            </a:r>
            <a:r>
              <a:rPr lang="ar-SA" sz="5400" dirty="0" smtClean="0">
                <a:solidFill>
                  <a:schemeClr val="bg1"/>
                </a:solidFill>
                <a:cs typeface="Traditional Arabic" pitchFamily="2" charset="-78"/>
              </a:rPr>
              <a:t>  </a:t>
            </a:r>
            <a:r>
              <a:rPr lang="ar-SA" sz="3500" dirty="0">
                <a:solidFill>
                  <a:srgbClr val="FFFF00"/>
                </a:solidFill>
                <a:cs typeface="Traditional Arabic" pitchFamily="2" charset="-78"/>
              </a:rPr>
              <a:t>- ابن ماجه وهو حسن، وبنحوه صححه الحاكم وأقره الذهبي، وهو صحيح.</a:t>
            </a:r>
            <a:endParaRPr lang="en-US" sz="5400" dirty="0">
              <a:solidFill>
                <a:srgbClr val="FFFF00"/>
              </a:solidFill>
              <a:cs typeface="Traditional Arabic" pitchFamily="2" charset="-78"/>
            </a:endParaRPr>
          </a:p>
          <a:p>
            <a:pPr algn="just" rtl="1"/>
            <a:endParaRPr lang="en-US" sz="5400" dirty="0">
              <a:solidFill>
                <a:srgbClr val="FFFF00"/>
              </a:solidFill>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8915400" cy="5693866"/>
          </a:xfrm>
          <a:prstGeom prst="rect">
            <a:avLst/>
          </a:prstGeom>
        </p:spPr>
        <p:txBody>
          <a:bodyPr wrap="square">
            <a:spAutoFit/>
          </a:bodyPr>
          <a:lstStyle/>
          <a:p>
            <a:pPr algn="ctr" rtl="1" fontAlgn="base"/>
            <a:r>
              <a:rPr lang="ar-SA" sz="3200" dirty="0" smtClean="0">
                <a:solidFill>
                  <a:srgbClr val="FFFF00"/>
                </a:solidFill>
                <a:cs typeface="Traditional Arabic" pitchFamily="18" charset="-78"/>
              </a:rPr>
              <a:t/>
            </a:r>
            <a:br>
              <a:rPr lang="ar-SA" sz="3200" dirty="0" smtClean="0">
                <a:solidFill>
                  <a:srgbClr val="FFFF00"/>
                </a:solidFill>
                <a:cs typeface="Traditional Arabic" pitchFamily="18" charset="-78"/>
              </a:rPr>
            </a:br>
            <a:r>
              <a:rPr lang="ar-SA" sz="5400" dirty="0" smtClean="0">
                <a:solidFill>
                  <a:srgbClr val="FFFF00"/>
                </a:solidFill>
                <a:cs typeface="Traditional Arabic" pitchFamily="18" charset="-78"/>
              </a:rPr>
              <a:t>وَعِبَادُ الرَّحْمَنِ الَّذِينَ يَمْشُونَ عَلَى الْأَرْضِ هَوْنًا وَإِذَا خَاطَبَهُمُ الْجَاهِلُونَ قَالُوا سَلَامًا</a:t>
            </a:r>
            <a:endParaRPr lang="ar-SA" sz="3200" dirty="0" smtClean="0">
              <a:solidFill>
                <a:srgbClr val="FFFF00"/>
              </a:solidFill>
              <a:cs typeface="Traditional Arabic" pitchFamily="18" charset="-78"/>
            </a:endParaRPr>
          </a:p>
          <a:p>
            <a:pPr algn="ctr"/>
            <a:r>
              <a:rPr lang="ar-SA" sz="3200" dirty="0" smtClean="0">
                <a:solidFill>
                  <a:srgbClr val="FFFF00"/>
                </a:solidFill>
                <a:cs typeface="Traditional Arabic" pitchFamily="18" charset="-78"/>
              </a:rPr>
              <a:t/>
            </a:r>
            <a:br>
              <a:rPr lang="ar-SA" sz="3200" dirty="0" smtClean="0">
                <a:solidFill>
                  <a:srgbClr val="FFFF00"/>
                </a:solidFill>
                <a:cs typeface="Traditional Arabic" pitchFamily="18" charset="-78"/>
              </a:rPr>
            </a:br>
            <a:r>
              <a:rPr lang="en-US" sz="3200" i="1" dirty="0" smtClean="0">
                <a:solidFill>
                  <a:schemeClr val="bg1"/>
                </a:solidFill>
                <a:cs typeface="Traditional Arabic" pitchFamily="18" charset="-78"/>
              </a:rPr>
              <a:t>“Hamba-hamba Allah Yang Maha Pengasih adalah orang-orang yang berjalan di atas muka bumi dengan rendah hati dan apabila orang bodoh menyapa mereka, mereka mengucapkan kata-kata yang baik.” </a:t>
            </a:r>
          </a:p>
          <a:p>
            <a:pPr algn="ctr"/>
            <a:r>
              <a:rPr lang="en-US" sz="3200" b="1" dirty="0" smtClean="0">
                <a:solidFill>
                  <a:srgbClr val="00FFFF"/>
                </a:solidFill>
                <a:cs typeface="Traditional Arabic" pitchFamily="18" charset="-78"/>
              </a:rPr>
              <a:t>(QS. Al Furqaan : 63)</a:t>
            </a:r>
            <a:endParaRPr lang="en-US" sz="3200" b="1" dirty="0">
              <a:solidFill>
                <a:srgbClr val="00FFFF"/>
              </a:solidFill>
              <a:cs typeface="Traditional Arabic" pitchFamily="18"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heckerboard(across)">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heckerboard(across)">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8915400" cy="6678751"/>
          </a:xfrm>
          <a:prstGeom prst="rect">
            <a:avLst/>
          </a:prstGeom>
        </p:spPr>
        <p:txBody>
          <a:bodyPr wrap="square">
            <a:spAutoFit/>
          </a:bodyPr>
          <a:lstStyle/>
          <a:p>
            <a:pPr algn="ctr"/>
            <a:r>
              <a:rPr lang="en-US" sz="3200" dirty="0" smtClean="0">
                <a:solidFill>
                  <a:schemeClr val="bg1"/>
                </a:solidFill>
              </a:rPr>
              <a:t>Diriwayatkan dari Abu Hurairah </a:t>
            </a:r>
            <a:r>
              <a:rPr lang="en-US" sz="3200" i="1" dirty="0" smtClean="0">
                <a:solidFill>
                  <a:schemeClr val="bg1"/>
                </a:solidFill>
              </a:rPr>
              <a:t>radhiyallahu ‘anhu</a:t>
            </a:r>
            <a:r>
              <a:rPr lang="en-US" sz="3200" dirty="0" smtClean="0">
                <a:solidFill>
                  <a:schemeClr val="bg1"/>
                </a:solidFill>
              </a:rPr>
              <a:t>, Rasulullah </a:t>
            </a:r>
            <a:r>
              <a:rPr lang="en-US" sz="3200" i="1" dirty="0" smtClean="0">
                <a:solidFill>
                  <a:schemeClr val="bg1"/>
                </a:solidFill>
              </a:rPr>
              <a:t>shallallahu ‘alahi wasallam </a:t>
            </a:r>
            <a:r>
              <a:rPr lang="en-US" sz="3200" dirty="0" smtClean="0">
                <a:solidFill>
                  <a:schemeClr val="bg1"/>
                </a:solidFill>
              </a:rPr>
              <a:t>bersabda :</a:t>
            </a:r>
          </a:p>
          <a:p>
            <a:pPr algn="ctr" rtl="1"/>
            <a:r>
              <a:rPr lang="ar-SA" sz="5400" dirty="0" smtClean="0">
                <a:solidFill>
                  <a:srgbClr val="FFFF00"/>
                </a:solidFill>
                <a:latin typeface="Traditional Arabic" pitchFamily="18" charset="-78"/>
                <a:cs typeface="Traditional Arabic" pitchFamily="18" charset="-78"/>
              </a:rPr>
              <a:t>مَا نَقَصَتْ صَدَقَةٌ مِنْ مَال ، وَمَا زَادَ اللهُ عَبْداً بِعَفْوٍ إِلاَّ عِزّاً ، وَمَا تَواضَعَ أحَدٌ لله إِلاَّ رَفَعَهُ اللهُ</a:t>
            </a:r>
          </a:p>
          <a:p>
            <a:pPr algn="ctr"/>
            <a:r>
              <a:rPr lang="ar-SA" sz="3200" i="1" dirty="0" smtClean="0">
                <a:solidFill>
                  <a:schemeClr val="bg1"/>
                </a:solidFill>
              </a:rPr>
              <a:t>“</a:t>
            </a:r>
            <a:r>
              <a:rPr lang="en-US" sz="3200" i="1" dirty="0" smtClean="0">
                <a:solidFill>
                  <a:schemeClr val="bg1"/>
                </a:solidFill>
              </a:rPr>
              <a:t>Tidaklah shadaqah itu mengurangi harta sedikit pun. Tidaklah Allah itu menambahkan pada diri seseorang sifat pemaaf, melainkan ia akan bertambah pula kemuliaannya. Juga tidaklah seorang itu merendahkan diri karena Allah, melainkan ia akan diangkat pula derajatnya oleh Allah ‘azza wajalla.”</a:t>
            </a:r>
            <a:r>
              <a:rPr lang="en-US" sz="3200" dirty="0" smtClean="0">
                <a:solidFill>
                  <a:schemeClr val="bg1"/>
                </a:solidFill>
              </a:rPr>
              <a:t> </a:t>
            </a:r>
          </a:p>
          <a:p>
            <a:pPr algn="ctr"/>
            <a:r>
              <a:rPr lang="en-US" sz="3200" b="1" dirty="0" smtClean="0">
                <a:solidFill>
                  <a:srgbClr val="00FFFF"/>
                </a:solidFill>
              </a:rPr>
              <a:t>(HR. Muslim)</a:t>
            </a:r>
            <a:endParaRPr lang="en-US" sz="3200" dirty="0">
              <a:solidFill>
                <a:srgbClr val="00FF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heckerboard(across)">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heckerboard(across)">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heckerboard(across)">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648200"/>
            <a:ext cx="8929718" cy="1569660"/>
          </a:xfrm>
          <a:prstGeom prst="rect">
            <a:avLst/>
          </a:prstGeom>
        </p:spPr>
        <p:txBody>
          <a:bodyPr wrap="square">
            <a:spAutoFit/>
          </a:bodyPr>
          <a:lstStyle/>
          <a:p>
            <a:pPr lvl="0" algn="ctr"/>
            <a:r>
              <a:rPr lang="en-US" sz="4800" b="1" dirty="0" smtClean="0">
                <a:solidFill>
                  <a:srgbClr val="FFFF00"/>
                </a:solidFill>
              </a:rPr>
              <a:t>Begini Lah Para Salaf Saling Menghormati Kelebihan Mereka</a:t>
            </a:r>
            <a:endParaRPr lang="en-US" sz="4800" dirty="0">
              <a:solidFill>
                <a:srgbClr val="FFFF00"/>
              </a:solidFill>
            </a:endParaRPr>
          </a:p>
        </p:txBody>
      </p:sp>
      <p:sp>
        <p:nvSpPr>
          <p:cNvPr id="10242" name="AutoShape 2" descr="Hasil gambar untuk padi merundu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10244" name="AutoShape 4" descr="Hasil gambar untuk padi merundu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pic>
        <p:nvPicPr>
          <p:cNvPr id="29698" name="Picture 2" descr="Gambar terkait"/>
          <p:cNvPicPr>
            <a:picLocks noChangeAspect="1" noChangeArrowheads="1"/>
          </p:cNvPicPr>
          <p:nvPr/>
        </p:nvPicPr>
        <p:blipFill>
          <a:blip r:embed="rId2"/>
          <a:srcRect/>
          <a:stretch>
            <a:fillRect/>
          </a:stretch>
        </p:blipFill>
        <p:spPr bwMode="auto">
          <a:xfrm>
            <a:off x="533400" y="457200"/>
            <a:ext cx="7620000" cy="3810000"/>
          </a:xfrm>
          <a:prstGeom prst="rect">
            <a:avLst/>
          </a:prstGeom>
          <a:noFill/>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8915400" cy="6001643"/>
          </a:xfrm>
          <a:prstGeom prst="rect">
            <a:avLst/>
          </a:prstGeom>
        </p:spPr>
        <p:txBody>
          <a:bodyPr wrap="square">
            <a:spAutoFit/>
          </a:bodyPr>
          <a:lstStyle/>
          <a:p>
            <a:pPr algn="just"/>
            <a:r>
              <a:rPr lang="en-US" sz="3200" dirty="0" smtClean="0">
                <a:solidFill>
                  <a:schemeClr val="bg1"/>
                </a:solidFill>
              </a:rPr>
              <a:t>Diriwayatkan bahwa Shahabat Zaid bin Tsabit -penulis wahyu Rasulullah </a:t>
            </a:r>
            <a:r>
              <a:rPr lang="en-US" sz="3200" dirty="0" smtClean="0">
                <a:solidFill>
                  <a:srgbClr val="FFFF00"/>
                </a:solidFill>
                <a:sym typeface="AGA Arabesque"/>
              </a:rPr>
              <a:t></a:t>
            </a:r>
            <a:r>
              <a:rPr lang="en-US" sz="3200" dirty="0" smtClean="0">
                <a:solidFill>
                  <a:schemeClr val="bg1"/>
                </a:solidFill>
              </a:rPr>
              <a:t> - suatu hari hendak menaiki untanya, melihat hal tersebut, shahabat Abdullah bin Abbas bin Abdul Muthallib -saudara sepupu Rasulullah shollallohu ‘alaihi wasallam- segera bergegas mendekati beliau dan memegangi kekang unta beliau.</a:t>
            </a:r>
          </a:p>
          <a:p>
            <a:pPr algn="just"/>
            <a:r>
              <a:rPr lang="en-US" sz="3200" dirty="0" smtClean="0">
                <a:solidFill>
                  <a:schemeClr val="bg1"/>
                </a:solidFill>
              </a:rPr>
              <a:t> </a:t>
            </a:r>
          </a:p>
          <a:p>
            <a:pPr algn="just"/>
            <a:r>
              <a:rPr lang="en-US" sz="3200" dirty="0" smtClean="0">
                <a:solidFill>
                  <a:schemeClr val="bg1"/>
                </a:solidFill>
              </a:rPr>
              <a:t>Zaid bin Tsabit sangat terkejut seraya berkata :</a:t>
            </a:r>
          </a:p>
          <a:p>
            <a:pPr algn="just"/>
            <a:r>
              <a:rPr lang="en-US" sz="3200" dirty="0" smtClean="0">
                <a:solidFill>
                  <a:schemeClr val="bg1"/>
                </a:solidFill>
              </a:rPr>
              <a:t> </a:t>
            </a:r>
          </a:p>
          <a:p>
            <a:pPr algn="just"/>
            <a:r>
              <a:rPr lang="en-US" sz="3200" i="1" dirty="0" smtClean="0">
                <a:solidFill>
                  <a:srgbClr val="FFFF00"/>
                </a:solidFill>
              </a:rPr>
              <a:t>“Lepaskan tanganmu dan biarkan aku melakukannya sendiri wahai anak paman Nabi”</a:t>
            </a:r>
            <a:endParaRPr lang="en-US" sz="3200" dirty="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heckerboard(across)">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heckerboard(across)">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heckerboard(across)">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checkerboard(across)">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8915400" cy="7017306"/>
          </a:xfrm>
          <a:prstGeom prst="rect">
            <a:avLst/>
          </a:prstGeom>
        </p:spPr>
        <p:txBody>
          <a:bodyPr wrap="square">
            <a:spAutoFit/>
          </a:bodyPr>
          <a:lstStyle/>
          <a:p>
            <a:pPr algn="just"/>
            <a:r>
              <a:rPr lang="en-US" sz="3000" dirty="0" smtClean="0">
                <a:solidFill>
                  <a:schemeClr val="bg1"/>
                </a:solidFill>
              </a:rPr>
              <a:t>Spontan Abdullah bin Abbas menjawab :</a:t>
            </a:r>
          </a:p>
          <a:p>
            <a:pPr algn="just"/>
            <a:r>
              <a:rPr lang="en-US" sz="3000" b="1" i="1" dirty="0" smtClean="0">
                <a:solidFill>
                  <a:schemeClr val="bg1"/>
                </a:solidFill>
              </a:rPr>
              <a:t>“Demikianlah kami diajari Nabi shollallohu ‘alaihi wasallam untuk menghormati ahli ilmu (ulama) kami”</a:t>
            </a:r>
            <a:endParaRPr lang="en-US" sz="3000" i="1" dirty="0" smtClean="0">
              <a:solidFill>
                <a:schemeClr val="bg1"/>
              </a:solidFill>
            </a:endParaRPr>
          </a:p>
          <a:p>
            <a:pPr algn="just"/>
            <a:r>
              <a:rPr lang="en-US" sz="3000" dirty="0" smtClean="0">
                <a:solidFill>
                  <a:schemeClr val="bg1"/>
                </a:solidFill>
              </a:rPr>
              <a:t>Zaid bin Tsabit pun menjawab :</a:t>
            </a:r>
          </a:p>
          <a:p>
            <a:pPr algn="just"/>
            <a:r>
              <a:rPr lang="en-US" sz="3000" i="1" dirty="0" smtClean="0">
                <a:solidFill>
                  <a:srgbClr val="FFFF00"/>
                </a:solidFill>
              </a:rPr>
              <a:t>“Ulurkan tanganmu, perlihatkan padaku”</a:t>
            </a:r>
          </a:p>
          <a:p>
            <a:pPr algn="just"/>
            <a:r>
              <a:rPr lang="en-US" sz="3000" dirty="0" smtClean="0">
                <a:solidFill>
                  <a:schemeClr val="bg1"/>
                </a:solidFill>
              </a:rPr>
              <a:t> Abdullah bin Abbas segera menjulurkan tangannya ke arah Zaid bin Tsabit. Seketika Zaid bin Tsabit menarik tangan Abdullah bin Abbas dan menciumnya seraya berkata :</a:t>
            </a:r>
          </a:p>
          <a:p>
            <a:pPr algn="just"/>
            <a:endParaRPr lang="en-US" sz="3000" i="1" dirty="0" smtClean="0">
              <a:solidFill>
                <a:srgbClr val="FFFF00"/>
              </a:solidFill>
            </a:endParaRPr>
          </a:p>
          <a:p>
            <a:pPr algn="just"/>
            <a:r>
              <a:rPr lang="en-US" sz="3000" i="1" dirty="0" smtClean="0">
                <a:solidFill>
                  <a:srgbClr val="FFFF00"/>
                </a:solidFill>
              </a:rPr>
              <a:t>“Demikian kami diajari Nabi shollallohu ‘alaihi wasallam untuk menghormati ahlul bayt (keluarga) Nabi kami”</a:t>
            </a:r>
          </a:p>
          <a:p>
            <a:pPr algn="just"/>
            <a:r>
              <a:rPr lang="en-US" sz="3000" dirty="0" smtClean="0">
                <a:solidFill>
                  <a:schemeClr val="bg1"/>
                </a:solidFill>
              </a:rPr>
              <a:t> </a:t>
            </a:r>
          </a:p>
          <a:p>
            <a:pPr algn="just"/>
            <a:r>
              <a:rPr lang="en-US" sz="3000" b="1" dirty="0" smtClean="0">
                <a:solidFill>
                  <a:srgbClr val="00FFFF"/>
                </a:solidFill>
              </a:rPr>
              <a:t>(Shuwar Min Hayat Ash Shohabah jilid 3/11) </a:t>
            </a:r>
            <a:endParaRPr lang="en-US" sz="3000" dirty="0" smtClean="0">
              <a:solidFill>
                <a:srgbClr val="00FFFF"/>
              </a:solidFill>
            </a:endParaRPr>
          </a:p>
          <a:p>
            <a:pPr algn="just"/>
            <a:r>
              <a:rPr lang="en-US" sz="3000" b="1" dirty="0" smtClean="0">
                <a:solidFill>
                  <a:schemeClr val="bg1"/>
                </a:solidFill>
              </a:rPr>
              <a:t> </a:t>
            </a:r>
            <a:endParaRPr lang="en-US" sz="3000" dirty="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heckerboard(across)">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heckerboard(across)">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heckerboard(across)">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checkerboard(across)">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checkerboard(across)">
                                      <p:cBhvr>
                                        <p:cTn id="32" dur="500"/>
                                        <p:tgtEl>
                                          <p:spTgt spid="2">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checkerboard(across)">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checkerboard(across)">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checkerboard(across)">
                                      <p:cBhvr>
                                        <p:cTn id="47"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3872</TotalTime>
  <Words>1760</Words>
  <Application>Microsoft Office PowerPoint</Application>
  <PresentationFormat>On-screen Show (4:3)</PresentationFormat>
  <Paragraphs>108</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Bersihkan Hati Menyambut Bulan Suci</vt:lpstr>
      <vt:lpstr>Slide 2</vt:lpstr>
      <vt:lpstr>Slide 3</vt:lpstr>
      <vt:lpstr>Slide 4</vt:lpstr>
      <vt:lpstr>Slide 5</vt:lpstr>
      <vt:lpstr>Slide 6</vt:lpstr>
      <vt:lpstr>Slide 7</vt:lpstr>
      <vt:lpstr>Slide 8</vt:lpstr>
      <vt:lpstr>Slide 9</vt:lpstr>
      <vt:lpstr>Zuhud Terhadap Dunia</vt:lpstr>
      <vt:lpstr>Slide 11</vt:lpstr>
      <vt:lpstr>Slide 12</vt:lpstr>
      <vt:lpstr>Pertemanan</vt:lpstr>
      <vt:lpstr>Slide 14</vt:lpstr>
      <vt:lpstr>Slide 15</vt:lpstr>
      <vt:lpstr>Akhlaq Mulia</vt:lpstr>
      <vt:lpstr>Slide 17</vt:lpstr>
      <vt:lpstr>Slide 18</vt:lpstr>
      <vt:lpstr>LISAN</vt:lpstr>
      <vt:lpstr>Slide 20</vt:lpstr>
      <vt:lpstr>Slide 21</vt:lpstr>
      <vt:lpstr>Slide 22</vt:lpstr>
      <vt:lpstr>GHIBAH</vt:lpstr>
      <vt:lpstr>Slide 24</vt:lpstr>
      <vt:lpstr>Slide 25</vt:lpstr>
      <vt:lpstr>Namimah  (adu domba)</vt:lpstr>
      <vt:lpstr>Slide 27</vt:lpstr>
      <vt:lpstr>DUSTA/ BOHONG</vt:lpstr>
      <vt:lpstr>Slide 29</vt:lpstr>
      <vt:lpstr>Slide 30</vt:lpstr>
      <vt:lpstr>Banyak Tertawa dan Bercanda</vt:lpstr>
      <vt:lpstr>Slide 32</vt:lpstr>
      <vt:lpstr>Bermuka Dua</vt:lpstr>
      <vt:lpstr>Slide 34</vt:lpstr>
      <vt:lpstr>Sombong </vt:lpstr>
      <vt:lpstr>Slide 36</vt:lpstr>
      <vt:lpstr>Slide 37</vt:lpstr>
      <vt:lpstr>Slide 38</vt:lpstr>
      <vt:lpstr>Slide 39</vt:lpstr>
      <vt:lpstr>Slide 40</vt:lpstr>
      <vt:lpstr>Debat Kusir</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HAKEKAT DEMOKRASI</dc:title>
  <dc:creator>Aby Izzu</dc:creator>
  <cp:lastModifiedBy>An Nahl</cp:lastModifiedBy>
  <cp:revision>259</cp:revision>
  <dcterms:created xsi:type="dcterms:W3CDTF">2013-09-21T00:11:28Z</dcterms:created>
  <dcterms:modified xsi:type="dcterms:W3CDTF">2018-03-25T02:31:16Z</dcterms:modified>
</cp:coreProperties>
</file>