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93" r:id="rId2"/>
    <p:sldId id="307" r:id="rId3"/>
    <p:sldId id="310" r:id="rId4"/>
    <p:sldId id="279" r:id="rId5"/>
    <p:sldId id="308" r:id="rId6"/>
    <p:sldId id="257" r:id="rId7"/>
    <p:sldId id="292" r:id="rId8"/>
    <p:sldId id="312" r:id="rId9"/>
    <p:sldId id="313" r:id="rId10"/>
    <p:sldId id="314" r:id="rId11"/>
    <p:sldId id="258" r:id="rId12"/>
    <p:sldId id="267" r:id="rId13"/>
    <p:sldId id="300" r:id="rId14"/>
    <p:sldId id="311" r:id="rId15"/>
    <p:sldId id="259" r:id="rId16"/>
    <p:sldId id="260" r:id="rId17"/>
    <p:sldId id="261" r:id="rId18"/>
    <p:sldId id="262" r:id="rId19"/>
    <p:sldId id="301" r:id="rId20"/>
    <p:sldId id="315" r:id="rId21"/>
    <p:sldId id="263" r:id="rId22"/>
    <p:sldId id="303" r:id="rId23"/>
    <p:sldId id="305" r:id="rId24"/>
    <p:sldId id="306" r:id="rId25"/>
    <p:sldId id="304" r:id="rId26"/>
    <p:sldId id="265" r:id="rId27"/>
    <p:sldId id="266" r:id="rId28"/>
    <p:sldId id="309" r:id="rId29"/>
    <p:sldId id="268" r:id="rId30"/>
    <p:sldId id="269" r:id="rId31"/>
    <p:sldId id="302" r:id="rId32"/>
    <p:sldId id="270" r:id="rId33"/>
    <p:sldId id="273" r:id="rId34"/>
    <p:sldId id="316" r:id="rId35"/>
    <p:sldId id="317" r:id="rId36"/>
    <p:sldId id="318" r:id="rId37"/>
    <p:sldId id="319" r:id="rId38"/>
    <p:sldId id="320" r:id="rId39"/>
    <p:sldId id="27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0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7981AA-2A4B-47BC-B376-C1670F4885BB}" type="datetimeFigureOut">
              <a:rPr lang="en-US" smtClean="0"/>
              <a:pPr/>
              <a:t>4/12/2019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FB450E-E9D1-4A18-AAC8-0B0D934D484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466066-5620-4BC0-B135-CE236E3A80E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466066-5620-4BC0-B135-CE236E3A80EA}"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061D62A-27F4-4B91-823F-D37CE8AFB58F}"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61D62A-27F4-4B91-823F-D37CE8AFB58F}"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61D62A-27F4-4B91-823F-D37CE8AFB58F}"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61D62A-27F4-4B91-823F-D37CE8AFB58F}"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61D62A-27F4-4B91-823F-D37CE8AFB58F}"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61D62A-27F4-4B91-823F-D37CE8AFB58F}"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61D62A-27F4-4B91-823F-D37CE8AFB58F}" type="datetimeFigureOut">
              <a:rPr lang="en-US" smtClean="0"/>
              <a:pPr/>
              <a:t>4/12/2019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61D62A-27F4-4B91-823F-D37CE8AFB58F}" type="datetimeFigureOut">
              <a:rPr lang="en-US" smtClean="0"/>
              <a:pPr/>
              <a:t>4/12/2019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61D62A-27F4-4B91-823F-D37CE8AFB58F}" type="datetimeFigureOut">
              <a:rPr lang="en-US" smtClean="0"/>
              <a:pPr/>
              <a:t>4/12/2019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61D62A-27F4-4B91-823F-D37CE8AFB58F}"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61D62A-27F4-4B91-823F-D37CE8AFB58F}"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70DC5-D5FA-4D5D-B61D-C66D9E746AE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1D62A-27F4-4B91-823F-D37CE8AFB58F}" type="datetimeFigureOut">
              <a:rPr lang="en-US" smtClean="0"/>
              <a:pPr/>
              <a:t>4/12/2019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70DC5-D5FA-4D5D-B61D-C66D9E746AE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amadan_wallpaper11.jpg"/>
          <p:cNvPicPr>
            <a:picLocks noChangeAspect="1"/>
          </p:cNvPicPr>
          <p:nvPr/>
        </p:nvPicPr>
        <p:blipFill>
          <a:blip r:embed="rId3"/>
          <a:stretch>
            <a:fillRect/>
          </a:stretch>
        </p:blipFill>
        <p:spPr>
          <a:xfrm>
            <a:off x="0" y="-304800"/>
            <a:ext cx="9144000" cy="7162800"/>
          </a:xfrm>
          <a:prstGeom prst="rect">
            <a:avLst/>
          </a:prstGeom>
        </p:spPr>
      </p:pic>
      <p:sp>
        <p:nvSpPr>
          <p:cNvPr id="2" name="Title 1"/>
          <p:cNvSpPr>
            <a:spLocks noGrp="1"/>
          </p:cNvSpPr>
          <p:nvPr>
            <p:ph type="ctrTitle"/>
          </p:nvPr>
        </p:nvSpPr>
        <p:spPr>
          <a:xfrm>
            <a:off x="0" y="1295399"/>
            <a:ext cx="9144000" cy="2971801"/>
          </a:xfrm>
        </p:spPr>
        <p:txBody>
          <a:bodyPr>
            <a:noAutofit/>
          </a:bodyPr>
          <a:lstStyle/>
          <a:p>
            <a:pPr lvl="0"/>
            <a:r>
              <a:rPr lang="en-US" sz="6000" b="1" dirty="0">
                <a:solidFill>
                  <a:srgbClr val="FFFF00"/>
                </a:solidFill>
              </a:rPr>
              <a:t>AGAR RAMADHAN TAK HANYA LAPAR DAN DAHAGA</a:t>
            </a:r>
            <a:endParaRPr lang="en-US" sz="6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ctr">
              <a:buNone/>
            </a:pPr>
            <a:r>
              <a:rPr lang="en-US" sz="3300" i="1" dirty="0"/>
              <a:t>“Pada malam pertama bulan Ramadhan setan-setan dan jin-jin yang jahat dibelenggu, pintu-pintu neraka ditutup, tidak ada satupun pintu yang terbuka dan pintu-pintu surga dibuka, tidak ada satupun pintu yang tertutup, serta penyeru menyerukan : </a:t>
            </a:r>
            <a:r>
              <a:rPr lang="en-US" sz="3300" b="1" i="1" dirty="0"/>
              <a:t>“Wahai yang mengharapkan kebaikan sambutlah, wahai yang mengharapkan keburukan dan maksiat berhentilah, Allah memiliki hamba-hamba yang diselamatkan dari api neraka pada setiap malam di bulan Ramadlan’.” </a:t>
            </a:r>
          </a:p>
          <a:p>
            <a:pPr marL="0" indent="0" algn="ctr">
              <a:buNone/>
            </a:pPr>
            <a:r>
              <a:rPr lang="en-US" sz="2400" b="1" dirty="0">
                <a:solidFill>
                  <a:srgbClr val="00FFFF"/>
                </a:solidFill>
              </a:rPr>
              <a:t>(HR. At-Tirmidzi, An-Nasai, Ibnu Majah, Malik, al-Baihaqi, Ad-Darimi, Ibnu Hiban, Ibnu Khuzaimah, Al-Hakim, Ath-Thabrani.)</a:t>
            </a:r>
            <a:endParaRPr lang="en-US" b="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960438"/>
          </a:xfrm>
        </p:spPr>
        <p:txBody>
          <a:bodyPr>
            <a:normAutofit/>
          </a:bodyPr>
          <a:lstStyle/>
          <a:p>
            <a:r>
              <a:rPr lang="en-US" b="1" dirty="0" err="1">
                <a:solidFill>
                  <a:srgbClr val="00FFFF"/>
                </a:solidFill>
              </a:rPr>
              <a:t>Puasa</a:t>
            </a:r>
            <a:r>
              <a:rPr lang="en-US" b="1" dirty="0">
                <a:solidFill>
                  <a:srgbClr val="00FFFF"/>
                </a:solidFill>
              </a:rPr>
              <a:t> : </a:t>
            </a:r>
            <a:r>
              <a:rPr lang="en-US" b="1" dirty="0" err="1">
                <a:solidFill>
                  <a:srgbClr val="00FFFF"/>
                </a:solidFill>
              </a:rPr>
              <a:t>Sarana</a:t>
            </a:r>
            <a:r>
              <a:rPr lang="en-US" b="1" dirty="0">
                <a:solidFill>
                  <a:srgbClr val="00FFFF"/>
                </a:solidFill>
              </a:rPr>
              <a:t> </a:t>
            </a:r>
            <a:r>
              <a:rPr lang="en-US" b="1" dirty="0" err="1">
                <a:solidFill>
                  <a:srgbClr val="00FFFF"/>
                </a:solidFill>
              </a:rPr>
              <a:t>Penghapus</a:t>
            </a:r>
            <a:r>
              <a:rPr lang="en-US" b="1" dirty="0">
                <a:solidFill>
                  <a:srgbClr val="00FFFF"/>
                </a:solidFill>
              </a:rPr>
              <a:t> </a:t>
            </a:r>
            <a:r>
              <a:rPr lang="en-US" b="1" dirty="0" err="1">
                <a:solidFill>
                  <a:srgbClr val="00FFFF"/>
                </a:solidFill>
              </a:rPr>
              <a:t>Dosa</a:t>
            </a:r>
            <a:endParaRPr lang="en-US" dirty="0">
              <a:solidFill>
                <a:srgbClr val="00FFFF"/>
              </a:solidFill>
            </a:endParaRPr>
          </a:p>
        </p:txBody>
      </p:sp>
      <p:sp>
        <p:nvSpPr>
          <p:cNvPr id="3" name="Content Placeholder 2"/>
          <p:cNvSpPr>
            <a:spLocks noGrp="1"/>
          </p:cNvSpPr>
          <p:nvPr>
            <p:ph idx="1"/>
          </p:nvPr>
        </p:nvSpPr>
        <p:spPr>
          <a:xfrm>
            <a:off x="152400" y="1143000"/>
            <a:ext cx="8839200" cy="5410200"/>
          </a:xfrm>
        </p:spPr>
        <p:txBody>
          <a:bodyPr>
            <a:normAutofit fontScale="92500" lnSpcReduction="20000"/>
          </a:bodyPr>
          <a:lstStyle/>
          <a:p>
            <a:pPr marL="0" indent="0" algn="ctr" rtl="1">
              <a:buNone/>
            </a:pPr>
            <a:r>
              <a:rPr lang="en-US" sz="7800" dirty="0">
                <a:solidFill>
                  <a:srgbClr val="FFFF00"/>
                </a:solidFill>
                <a:cs typeface="Traditional Arabic" pitchFamily="2" charset="-78"/>
              </a:rPr>
              <a:t> </a:t>
            </a:r>
            <a:r>
              <a:rPr lang="ar-SA" sz="7800" dirty="0">
                <a:solidFill>
                  <a:srgbClr val="FFFF00"/>
                </a:solidFill>
                <a:cs typeface="Traditional Arabic" pitchFamily="2" charset="-78"/>
              </a:rPr>
              <a:t>مَنْ صَامَ رَمَضَانَ إِيمَانًا وَاحْتِسَابًا غُفِرَ لَهُ مَا تَقَدَّمَ مِنْ ذَنْبِهِ</a:t>
            </a:r>
            <a:endParaRPr lang="en-US" sz="7800" dirty="0">
              <a:solidFill>
                <a:srgbClr val="FFFF00"/>
              </a:solidFill>
              <a:cs typeface="Traditional Arabic" pitchFamily="2" charset="-78"/>
            </a:endParaRPr>
          </a:p>
          <a:p>
            <a:pPr marL="0" indent="0" algn="ctr">
              <a:buNone/>
            </a:pPr>
            <a:r>
              <a:rPr lang="en-US" sz="4800" i="1" dirty="0"/>
              <a:t> “</a:t>
            </a:r>
            <a:r>
              <a:rPr lang="en-US" sz="4800" i="1" dirty="0" err="1"/>
              <a:t>Barang</a:t>
            </a:r>
            <a:r>
              <a:rPr lang="en-US" sz="4800" i="1" dirty="0"/>
              <a:t> </a:t>
            </a:r>
            <a:r>
              <a:rPr lang="en-US" sz="4800" i="1" dirty="0" err="1"/>
              <a:t>siapa</a:t>
            </a:r>
            <a:r>
              <a:rPr lang="en-US" sz="4800" i="1" dirty="0"/>
              <a:t> yang </a:t>
            </a:r>
            <a:r>
              <a:rPr lang="en-US" sz="4800" i="1" dirty="0" err="1"/>
              <a:t>berpuasa</a:t>
            </a:r>
            <a:r>
              <a:rPr lang="en-US" sz="4800" i="1" dirty="0"/>
              <a:t> </a:t>
            </a:r>
            <a:r>
              <a:rPr lang="en-US" sz="4800" i="1" dirty="0" err="1"/>
              <a:t>Ramadhan</a:t>
            </a:r>
            <a:r>
              <a:rPr lang="en-US" sz="4800" i="1" dirty="0"/>
              <a:t> </a:t>
            </a:r>
            <a:r>
              <a:rPr lang="en-US" sz="4800" i="1" dirty="0" err="1"/>
              <a:t>atas</a:t>
            </a:r>
            <a:r>
              <a:rPr lang="en-US" sz="4800" i="1" dirty="0"/>
              <a:t> </a:t>
            </a:r>
            <a:r>
              <a:rPr lang="en-US" sz="4800" i="1" dirty="0" err="1"/>
              <a:t>dasar</a:t>
            </a:r>
            <a:r>
              <a:rPr lang="en-US" sz="4800" i="1" dirty="0"/>
              <a:t> </a:t>
            </a:r>
            <a:r>
              <a:rPr lang="en-US" sz="4800" i="1" dirty="0" err="1"/>
              <a:t>keimanan</a:t>
            </a:r>
            <a:r>
              <a:rPr lang="en-US" sz="4800" i="1" dirty="0"/>
              <a:t> </a:t>
            </a:r>
            <a:r>
              <a:rPr lang="en-US" sz="4800" i="1" dirty="0" err="1"/>
              <a:t>dan</a:t>
            </a:r>
            <a:r>
              <a:rPr lang="en-US" sz="4800" i="1" dirty="0"/>
              <a:t> </a:t>
            </a:r>
            <a:r>
              <a:rPr lang="en-US" sz="4800" i="1" dirty="0" err="1"/>
              <a:t>karena</a:t>
            </a:r>
            <a:r>
              <a:rPr lang="en-US" sz="4800" i="1" dirty="0"/>
              <a:t> </a:t>
            </a:r>
            <a:r>
              <a:rPr lang="en-US" sz="4800" i="1" dirty="0" err="1"/>
              <a:t>semata-mata</a:t>
            </a:r>
            <a:r>
              <a:rPr lang="en-US" sz="4800" i="1" dirty="0"/>
              <a:t> </a:t>
            </a:r>
            <a:r>
              <a:rPr lang="en-US" sz="4800" i="1" dirty="0" err="1"/>
              <a:t>mencari</a:t>
            </a:r>
            <a:r>
              <a:rPr lang="en-US" sz="4800" i="1" dirty="0"/>
              <a:t> </a:t>
            </a:r>
            <a:r>
              <a:rPr lang="en-US" sz="4800" i="1" dirty="0" err="1"/>
              <a:t>ridho</a:t>
            </a:r>
            <a:r>
              <a:rPr lang="en-US" sz="4800" i="1" dirty="0"/>
              <a:t> Allah, </a:t>
            </a:r>
            <a:r>
              <a:rPr lang="en-US" sz="4800" i="1" dirty="0" err="1"/>
              <a:t>maka</a:t>
            </a:r>
            <a:r>
              <a:rPr lang="en-US" sz="4800" i="1" dirty="0"/>
              <a:t> </a:t>
            </a:r>
            <a:r>
              <a:rPr lang="en-US" sz="4800" i="1" dirty="0" err="1"/>
              <a:t>akan</a:t>
            </a:r>
            <a:r>
              <a:rPr lang="en-US" sz="4800" i="1" dirty="0"/>
              <a:t> </a:t>
            </a:r>
            <a:r>
              <a:rPr lang="en-US" sz="4800" i="1" dirty="0" err="1"/>
              <a:t>diampuni</a:t>
            </a:r>
            <a:r>
              <a:rPr lang="en-US" sz="4800" i="1" dirty="0"/>
              <a:t> </a:t>
            </a:r>
            <a:r>
              <a:rPr lang="en-US" sz="4800" i="1" dirty="0" err="1"/>
              <a:t>dosa-dosanya</a:t>
            </a:r>
            <a:r>
              <a:rPr lang="en-US" sz="4800" i="1" dirty="0"/>
              <a:t> yang </a:t>
            </a:r>
            <a:r>
              <a:rPr lang="en-US" sz="4800" i="1" dirty="0" err="1"/>
              <a:t>telah</a:t>
            </a:r>
            <a:r>
              <a:rPr lang="en-US" sz="4800" i="1" dirty="0"/>
              <a:t> </a:t>
            </a:r>
            <a:r>
              <a:rPr lang="en-US" sz="4800" i="1" dirty="0" err="1"/>
              <a:t>lalu</a:t>
            </a:r>
            <a:r>
              <a:rPr lang="en-US" sz="4800" i="1" dirty="0"/>
              <a:t>“</a:t>
            </a:r>
            <a:r>
              <a:rPr lang="en-US" sz="4800" dirty="0"/>
              <a:t> </a:t>
            </a:r>
          </a:p>
          <a:p>
            <a:pPr marL="0" indent="0" algn="ctr">
              <a:buNone/>
            </a:pPr>
            <a:r>
              <a:rPr lang="en-US" sz="4800" b="1" dirty="0">
                <a:solidFill>
                  <a:srgbClr val="FFFF00"/>
                </a:solidFill>
              </a:rPr>
              <a:t>(HR. </a:t>
            </a:r>
            <a:r>
              <a:rPr lang="en-US" sz="4800" b="1" dirty="0" err="1">
                <a:solidFill>
                  <a:srgbClr val="FFFF00"/>
                </a:solidFill>
              </a:rPr>
              <a:t>Bukhari</a:t>
            </a:r>
            <a:r>
              <a:rPr lang="en-US" sz="4800" b="1" dirty="0">
                <a:solidFill>
                  <a:srgbClr val="FFFF00"/>
                </a:solidFill>
              </a:rPr>
              <a:t> </a:t>
            </a:r>
            <a:r>
              <a:rPr lang="en-US" sz="4800" b="1" dirty="0" err="1">
                <a:solidFill>
                  <a:srgbClr val="FFFF00"/>
                </a:solidFill>
              </a:rPr>
              <a:t>dan</a:t>
            </a:r>
            <a:r>
              <a:rPr lang="en-US" sz="4800" b="1" dirty="0">
                <a:solidFill>
                  <a:srgbClr val="FFFF00"/>
                </a:solidFill>
              </a:rPr>
              <a:t> Muslim)</a:t>
            </a:r>
            <a:endParaRPr lang="en-US" sz="4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Autofit/>
          </a:bodyPr>
          <a:lstStyle/>
          <a:p>
            <a:pPr marL="0" indent="0" algn="just" rtl="1">
              <a:buNone/>
            </a:pPr>
            <a:r>
              <a:rPr lang="ar-SA" sz="4000" b="1" dirty="0">
                <a:solidFill>
                  <a:srgbClr val="FFFF00"/>
                </a:solidFill>
                <a:cs typeface="Traditional Arabic" pitchFamily="2" charset="-78"/>
              </a:rPr>
              <a:t>صحيح الأدب المفرد - (ج 1 / ص 245)</a:t>
            </a:r>
          </a:p>
          <a:p>
            <a:pPr marL="0" indent="0" algn="just" rtl="1">
              <a:buNone/>
            </a:pPr>
            <a:r>
              <a:rPr lang="ar-SA" sz="4200" dirty="0">
                <a:cs typeface="Traditional Arabic" pitchFamily="2" charset="-78"/>
              </a:rPr>
              <a:t>عَنِ الْوَلِيدِ بْنِ رَبَاحٍ ، عَنْ أَبِي هُرَيْرَةَ؛أَنّ النَّبِيَّ صلى الله عليه وسلم رَقِيَ الْمِنْبَرَ ، فَقَالَ : آمِينَ ، آمِينَ ، آمِينَ ، قِيلَ لَهُ : يَا رَسُولَ اللهِ ، مَا كُنْتَ تَصْنَعُ هَذَا ؟ فَقَالَ : قَالَ لِي جِبْرِيلُ : رَغِمَ أَنْفُ عَبْدٍ أَدْرَكَ أَبَوَيْهِ أَوْ أَحَدَهُمَا لَمْ يُدْخِلْهُ الْجَنَّةَ ، قُلْتُ : آمِينَ ، ثُمَّ قَالَ : رَغِمَ أَنْفُ عَبْدٍ دَخَلَ عَلَيْهِ رَمَضَانُ لَمْ يُغْفَرْ لَهُ ، فَقُلْتُ : آمِينَ ، ثُمَّ قَالَ : رَغِمَ أَنْفُ امْرِئٍ ذُكِرْتَ عِنْدَهُ فَلَمْ يُصَلِّ عَلَيْكَ ، فَقُلْتُ : آمِينَ.</a:t>
            </a:r>
          </a:p>
          <a:p>
            <a:pPr marL="0" indent="0" algn="just" rtl="1">
              <a:buNone/>
            </a:pPr>
            <a:r>
              <a:rPr lang="ar-SA" sz="4200" b="1" dirty="0">
                <a:solidFill>
                  <a:srgbClr val="00B0F0"/>
                </a:solidFill>
                <a:cs typeface="Traditional Arabic" pitchFamily="2" charset="-78"/>
              </a:rPr>
              <a:t>(صحيح) </a:t>
            </a:r>
            <a:r>
              <a:rPr lang="ar-SA" sz="4200" dirty="0">
                <a:cs typeface="Traditional Arabic" pitchFamily="2" charset="-78"/>
              </a:rPr>
              <a:t>عن أبي هريرة، أن رسول الله صلى الله عليه وسلم قال: "من صلى علي واحدة، صلى الله عليه عشراً".</a:t>
            </a:r>
          </a:p>
          <a:p>
            <a:pPr marL="0" indent="0" algn="just" rtl="1">
              <a:buNone/>
            </a:pPr>
            <a:endParaRPr lang="ar-SA" sz="4200" dirty="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rmAutofit/>
          </a:bodyPr>
          <a:lstStyle/>
          <a:p>
            <a:pPr marL="0" indent="0" algn="ctr">
              <a:buNone/>
            </a:pPr>
            <a:r>
              <a:rPr lang="en-US" sz="3600" i="1" dirty="0"/>
              <a:t>"</a:t>
            </a:r>
            <a:r>
              <a:rPr lang="en-US" sz="3600" i="1" dirty="0" err="1"/>
              <a:t>Celakalah</a:t>
            </a:r>
            <a:r>
              <a:rPr lang="en-US" sz="3600" i="1" dirty="0"/>
              <a:t> </a:t>
            </a:r>
            <a:r>
              <a:rPr lang="en-US" sz="3600" i="1" dirty="0" err="1"/>
              <a:t>orang</a:t>
            </a:r>
            <a:r>
              <a:rPr lang="en-US" sz="3600" i="1" dirty="0"/>
              <a:t> yang </a:t>
            </a:r>
            <a:r>
              <a:rPr lang="en-US" sz="3600" i="1" dirty="0" err="1"/>
              <a:t>masih</a:t>
            </a:r>
            <a:r>
              <a:rPr lang="en-US" sz="3600" i="1" dirty="0"/>
              <a:t> </a:t>
            </a:r>
            <a:r>
              <a:rPr lang="en-US" sz="3600" i="1" dirty="0" err="1"/>
              <a:t>memiliki</a:t>
            </a:r>
            <a:r>
              <a:rPr lang="en-US" sz="3600" i="1" dirty="0"/>
              <a:t>  </a:t>
            </a:r>
            <a:r>
              <a:rPr lang="en-US" sz="3600" i="1" dirty="0" err="1"/>
              <a:t>dua</a:t>
            </a:r>
            <a:r>
              <a:rPr lang="en-US" sz="3600" i="1" dirty="0"/>
              <a:t> </a:t>
            </a:r>
            <a:r>
              <a:rPr lang="en-US" sz="3600" i="1" dirty="0" err="1"/>
              <a:t>orang</a:t>
            </a:r>
            <a:r>
              <a:rPr lang="en-US" sz="3600" i="1" dirty="0"/>
              <a:t> </a:t>
            </a:r>
            <a:r>
              <a:rPr lang="en-US" sz="3600" i="1" dirty="0" err="1"/>
              <a:t>tua</a:t>
            </a:r>
            <a:r>
              <a:rPr lang="en-US" sz="3600" i="1" dirty="0"/>
              <a:t> </a:t>
            </a:r>
            <a:r>
              <a:rPr lang="en-US" sz="3600" i="1" dirty="0" err="1"/>
              <a:t>atau</a:t>
            </a:r>
            <a:r>
              <a:rPr lang="en-US" sz="3600" i="1" dirty="0"/>
              <a:t> </a:t>
            </a:r>
            <a:r>
              <a:rPr lang="en-US" sz="3600" i="1" dirty="0" err="1"/>
              <a:t>salah</a:t>
            </a:r>
            <a:r>
              <a:rPr lang="en-US" sz="3600" i="1" dirty="0"/>
              <a:t> </a:t>
            </a:r>
            <a:r>
              <a:rPr lang="en-US" sz="3600" i="1" dirty="0" err="1"/>
              <a:t>satu</a:t>
            </a:r>
            <a:r>
              <a:rPr lang="en-US" sz="3600" i="1" dirty="0"/>
              <a:t> </a:t>
            </a:r>
            <a:r>
              <a:rPr lang="en-US" sz="3600" i="1" dirty="0" err="1"/>
              <a:t>dari</a:t>
            </a:r>
            <a:r>
              <a:rPr lang="en-US" sz="3600" i="1" dirty="0"/>
              <a:t> </a:t>
            </a:r>
            <a:r>
              <a:rPr lang="en-US" sz="3600" i="1" dirty="0" err="1"/>
              <a:t>keduanya</a:t>
            </a:r>
            <a:r>
              <a:rPr lang="en-US" sz="3600" i="1" dirty="0"/>
              <a:t> </a:t>
            </a:r>
            <a:r>
              <a:rPr lang="en-US" sz="3600" i="1" dirty="0" err="1"/>
              <a:t>tapi</a:t>
            </a:r>
            <a:r>
              <a:rPr lang="en-US" sz="3600" i="1" dirty="0"/>
              <a:t> </a:t>
            </a:r>
            <a:r>
              <a:rPr lang="en-US" sz="3600" i="1" dirty="0" err="1"/>
              <a:t>tidak</a:t>
            </a:r>
            <a:r>
              <a:rPr lang="en-US" sz="3600" i="1" dirty="0"/>
              <a:t> </a:t>
            </a:r>
            <a:r>
              <a:rPr lang="en-US" sz="3600" i="1" dirty="0" err="1"/>
              <a:t>bisa</a:t>
            </a:r>
            <a:r>
              <a:rPr lang="en-US" sz="3600" i="1" dirty="0"/>
              <a:t> </a:t>
            </a:r>
            <a:r>
              <a:rPr lang="en-US" sz="3600" i="1" dirty="0" err="1"/>
              <a:t>membuatnya</a:t>
            </a:r>
            <a:r>
              <a:rPr lang="en-US" sz="3600" i="1" dirty="0"/>
              <a:t> </a:t>
            </a:r>
            <a:r>
              <a:rPr lang="en-US" sz="3600" i="1" dirty="0" err="1"/>
              <a:t>masuk</a:t>
            </a:r>
            <a:r>
              <a:rPr lang="en-US" sz="3600" i="1" dirty="0"/>
              <a:t> </a:t>
            </a:r>
            <a:r>
              <a:rPr lang="en-US" sz="3600" i="1" dirty="0" err="1"/>
              <a:t>surga</a:t>
            </a:r>
            <a:r>
              <a:rPr lang="en-US" sz="3600" i="1" dirty="0"/>
              <a:t>, </a:t>
            </a:r>
            <a:r>
              <a:rPr lang="en-US" sz="3600" i="1" dirty="0" err="1"/>
              <a:t>celakalah</a:t>
            </a:r>
            <a:r>
              <a:rPr lang="en-US" sz="3600" i="1" dirty="0"/>
              <a:t> </a:t>
            </a:r>
            <a:r>
              <a:rPr lang="en-US" sz="3600" i="1" dirty="0" err="1"/>
              <a:t>orang</a:t>
            </a:r>
            <a:r>
              <a:rPr lang="en-US" sz="3600" i="1" dirty="0"/>
              <a:t> yang </a:t>
            </a:r>
            <a:r>
              <a:rPr lang="en-US" sz="3600" i="1" dirty="0" err="1"/>
              <a:t>Ramadhan</a:t>
            </a:r>
            <a:r>
              <a:rPr lang="en-US" sz="3600" i="1" dirty="0"/>
              <a:t> </a:t>
            </a:r>
            <a:r>
              <a:rPr lang="en-US" sz="3600" i="1" dirty="0" err="1"/>
              <a:t>datang</a:t>
            </a:r>
            <a:r>
              <a:rPr lang="en-US" sz="3600" i="1" dirty="0"/>
              <a:t> </a:t>
            </a:r>
            <a:r>
              <a:rPr lang="en-US" sz="3600" i="1" dirty="0" err="1"/>
              <a:t>tapi</a:t>
            </a:r>
            <a:r>
              <a:rPr lang="en-US" sz="3600" i="1" dirty="0"/>
              <a:t> </a:t>
            </a:r>
            <a:r>
              <a:rPr lang="en-US" sz="3600" i="1" dirty="0" err="1"/>
              <a:t>ia</a:t>
            </a:r>
            <a:r>
              <a:rPr lang="en-US" sz="3600" i="1" dirty="0"/>
              <a:t> </a:t>
            </a:r>
            <a:r>
              <a:rPr lang="en-US" sz="3600" i="1" dirty="0" err="1"/>
              <a:t>tidak</a:t>
            </a:r>
            <a:r>
              <a:rPr lang="en-US" sz="3600" i="1" dirty="0"/>
              <a:t> </a:t>
            </a:r>
            <a:r>
              <a:rPr lang="en-US" sz="3600" i="1" dirty="0" err="1"/>
              <a:t>mendapat</a:t>
            </a:r>
            <a:r>
              <a:rPr lang="en-US" sz="3600" i="1" dirty="0"/>
              <a:t> </a:t>
            </a:r>
            <a:r>
              <a:rPr lang="en-US" sz="3600" i="1" dirty="0" err="1"/>
              <a:t>ampunan</a:t>
            </a:r>
            <a:r>
              <a:rPr lang="en-US" sz="3600" i="1" dirty="0"/>
              <a:t> Allah, </a:t>
            </a:r>
            <a:r>
              <a:rPr lang="en-US" sz="3600" i="1" dirty="0" err="1"/>
              <a:t>celakalah</a:t>
            </a:r>
            <a:r>
              <a:rPr lang="en-US" sz="3600" i="1" dirty="0"/>
              <a:t> </a:t>
            </a:r>
            <a:r>
              <a:rPr lang="en-US" sz="3600" i="1" dirty="0" err="1"/>
              <a:t>orang</a:t>
            </a:r>
            <a:r>
              <a:rPr lang="en-US" sz="3600" i="1" dirty="0"/>
              <a:t> yang </a:t>
            </a:r>
            <a:r>
              <a:rPr lang="en-US" sz="3600" i="1" dirty="0" err="1"/>
              <a:t>disebutkan</a:t>
            </a:r>
            <a:r>
              <a:rPr lang="en-US" sz="3600" i="1" dirty="0"/>
              <a:t> </a:t>
            </a:r>
            <a:r>
              <a:rPr lang="en-US" sz="3600" i="1" dirty="0" err="1"/>
              <a:t>namamu</a:t>
            </a:r>
            <a:r>
              <a:rPr lang="en-US" sz="3600" i="1" dirty="0"/>
              <a:t> (Muhammad) </a:t>
            </a:r>
            <a:r>
              <a:rPr lang="en-US" sz="3600" i="1" dirty="0" err="1"/>
              <a:t>tapi</a:t>
            </a:r>
            <a:r>
              <a:rPr lang="en-US" sz="3600" i="1" dirty="0"/>
              <a:t> </a:t>
            </a:r>
            <a:r>
              <a:rPr lang="en-US" sz="3600" i="1" dirty="0" err="1"/>
              <a:t>ia</a:t>
            </a:r>
            <a:r>
              <a:rPr lang="en-US" sz="3600" i="1" dirty="0"/>
              <a:t> </a:t>
            </a:r>
            <a:r>
              <a:rPr lang="en-US" sz="3600" i="1" dirty="0" err="1"/>
              <a:t>tidak</a:t>
            </a:r>
            <a:r>
              <a:rPr lang="en-US" sz="3600" i="1" dirty="0"/>
              <a:t> </a:t>
            </a:r>
            <a:r>
              <a:rPr lang="en-US" sz="3600" i="1" dirty="0" err="1"/>
              <a:t>bersholawat</a:t>
            </a:r>
            <a:r>
              <a:rPr lang="en-US" sz="3600" i="1" dirty="0"/>
              <a:t> </a:t>
            </a:r>
            <a:r>
              <a:rPr lang="en-US" sz="3600" i="1" dirty="0" err="1"/>
              <a:t>kepada</a:t>
            </a:r>
            <a:r>
              <a:rPr lang="en-US" sz="3600" i="1" dirty="0"/>
              <a:t> mu" </a:t>
            </a:r>
          </a:p>
          <a:p>
            <a:pPr marL="0" indent="0" algn="ctr">
              <a:buNone/>
            </a:pPr>
            <a:r>
              <a:rPr lang="en-US" sz="3600" b="1" dirty="0">
                <a:solidFill>
                  <a:srgbClr val="00FFFF"/>
                </a:solidFill>
              </a:rPr>
              <a:t>(</a:t>
            </a:r>
            <a:r>
              <a:rPr lang="en-US" sz="3600" b="1" dirty="0" err="1">
                <a:solidFill>
                  <a:srgbClr val="00FFFF"/>
                </a:solidFill>
              </a:rPr>
              <a:t>Shohih</a:t>
            </a:r>
            <a:r>
              <a:rPr lang="en-US" sz="3600" b="1" dirty="0">
                <a:solidFill>
                  <a:srgbClr val="00FFFF"/>
                </a:solidFill>
              </a:rPr>
              <a:t> </a:t>
            </a:r>
            <a:r>
              <a:rPr lang="en-US" sz="3600" b="1" dirty="0" err="1">
                <a:solidFill>
                  <a:srgbClr val="00FFFF"/>
                </a:solidFill>
              </a:rPr>
              <a:t>Adabul</a:t>
            </a:r>
            <a:r>
              <a:rPr lang="en-US" sz="3600" b="1" dirty="0">
                <a:solidFill>
                  <a:srgbClr val="00FFFF"/>
                </a:solidFill>
              </a:rPr>
              <a:t> </a:t>
            </a:r>
            <a:r>
              <a:rPr lang="en-US" sz="3600" b="1" dirty="0" err="1">
                <a:solidFill>
                  <a:srgbClr val="00FFFF"/>
                </a:solidFill>
              </a:rPr>
              <a:t>Mufrod</a:t>
            </a:r>
            <a:r>
              <a:rPr lang="en-US" sz="3600" b="1" dirty="0">
                <a:solidFill>
                  <a:srgbClr val="00FFFF"/>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Autofit/>
          </a:bodyPr>
          <a:lstStyle/>
          <a:p>
            <a:pPr marL="0" indent="0" algn="just">
              <a:buNone/>
            </a:pPr>
            <a:r>
              <a:rPr lang="en-US" sz="3600" dirty="0"/>
              <a:t>Rasulullah Shallallahu ‘alaihi wa sallam bersabda  :</a:t>
            </a:r>
          </a:p>
          <a:p>
            <a:pPr marL="0" indent="0" algn="just" rtl="1">
              <a:buNone/>
            </a:pPr>
            <a:r>
              <a:rPr lang="ar-SA" sz="5400" dirty="0">
                <a:solidFill>
                  <a:srgbClr val="FFFF00"/>
                </a:solidFill>
                <a:latin typeface="Traditional Arabic" pitchFamily="18" charset="-78"/>
                <a:cs typeface="Traditional Arabic" pitchFamily="18" charset="-78"/>
              </a:rPr>
              <a:t>الصَّلَوَاتُ الخَمْسُ ، وَ الْجُمْعَةُ إِلَى الجُمَعَة ُ وَرَمَضَانَ إلِىَ رَمَضَانَ مُكَفِرَاتٌ مَا بَيْنَهُنَّ إِذَا اجْتَنَبَ الكَباَئِرَ</a:t>
            </a:r>
          </a:p>
          <a:p>
            <a:pPr marL="0" indent="0" algn="just">
              <a:buNone/>
            </a:pPr>
            <a:r>
              <a:rPr lang="en-US" sz="3600" i="1" dirty="0"/>
              <a:t>“Shalat lima waktu, dan Jum’at satu ke Jum’at lainnya, dan Ramadhan satu ke Ramadhan lainnya adalah penebus dosa antara kesemuanya itu selagi seseorang menjauhi dosa-dosa besar”. </a:t>
            </a:r>
            <a:r>
              <a:rPr lang="en-US" sz="3600" b="1" dirty="0">
                <a:solidFill>
                  <a:srgbClr val="00FFFF"/>
                </a:solidFill>
              </a:rPr>
              <a:t>[HR Hakim dalam Al Mustadrak]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1493838"/>
          </a:xfrm>
        </p:spPr>
        <p:txBody>
          <a:bodyPr>
            <a:noAutofit/>
          </a:bodyPr>
          <a:lstStyle/>
          <a:p>
            <a:r>
              <a:rPr lang="en-US" sz="4000" b="1" dirty="0" err="1">
                <a:solidFill>
                  <a:srgbClr val="00FFFF"/>
                </a:solidFill>
              </a:rPr>
              <a:t>Puasa</a:t>
            </a:r>
            <a:r>
              <a:rPr lang="en-US" sz="4000" b="1" dirty="0">
                <a:solidFill>
                  <a:srgbClr val="00FFFF"/>
                </a:solidFill>
              </a:rPr>
              <a:t> </a:t>
            </a:r>
            <a:r>
              <a:rPr lang="en-US" sz="4000" b="1" dirty="0" err="1">
                <a:solidFill>
                  <a:srgbClr val="00FFFF"/>
                </a:solidFill>
              </a:rPr>
              <a:t>Akan</a:t>
            </a:r>
            <a:r>
              <a:rPr lang="en-US" sz="4000" b="1" dirty="0">
                <a:solidFill>
                  <a:srgbClr val="00FFFF"/>
                </a:solidFill>
              </a:rPr>
              <a:t> </a:t>
            </a:r>
            <a:r>
              <a:rPr lang="en-US" sz="4000" b="1" dirty="0" err="1">
                <a:solidFill>
                  <a:srgbClr val="00FFFF"/>
                </a:solidFill>
              </a:rPr>
              <a:t>Menjadi</a:t>
            </a:r>
            <a:r>
              <a:rPr lang="en-US" sz="4000" b="1" dirty="0">
                <a:solidFill>
                  <a:srgbClr val="00FFFF"/>
                </a:solidFill>
              </a:rPr>
              <a:t> </a:t>
            </a:r>
            <a:r>
              <a:rPr lang="en-US" sz="4000" b="1" dirty="0" err="1">
                <a:solidFill>
                  <a:srgbClr val="00FFFF"/>
                </a:solidFill>
              </a:rPr>
              <a:t>Pemberi</a:t>
            </a:r>
            <a:r>
              <a:rPr lang="en-US" sz="4000" b="1" dirty="0">
                <a:solidFill>
                  <a:srgbClr val="00FFFF"/>
                </a:solidFill>
              </a:rPr>
              <a:t> </a:t>
            </a:r>
            <a:r>
              <a:rPr lang="en-US" sz="4000" b="1" dirty="0" err="1">
                <a:solidFill>
                  <a:srgbClr val="00FFFF"/>
                </a:solidFill>
              </a:rPr>
              <a:t>Syafaat</a:t>
            </a:r>
            <a:r>
              <a:rPr lang="en-US" sz="4000" b="1" dirty="0">
                <a:solidFill>
                  <a:srgbClr val="00FFFF"/>
                </a:solidFill>
              </a:rPr>
              <a:t> </a:t>
            </a:r>
            <a:r>
              <a:rPr lang="en-US" sz="4000" b="1" dirty="0" err="1">
                <a:solidFill>
                  <a:srgbClr val="00FFFF"/>
                </a:solidFill>
              </a:rPr>
              <a:t>Bagi</a:t>
            </a:r>
            <a:r>
              <a:rPr lang="en-US" sz="4000" b="1" dirty="0">
                <a:solidFill>
                  <a:srgbClr val="00FFFF"/>
                </a:solidFill>
              </a:rPr>
              <a:t> </a:t>
            </a:r>
            <a:r>
              <a:rPr lang="en-US" sz="4000" b="1" dirty="0" err="1">
                <a:solidFill>
                  <a:srgbClr val="00FFFF"/>
                </a:solidFill>
              </a:rPr>
              <a:t>Pelakunya</a:t>
            </a:r>
            <a:r>
              <a:rPr lang="en-US" sz="4000" b="1" dirty="0">
                <a:solidFill>
                  <a:srgbClr val="00FFFF"/>
                </a:solidFill>
              </a:rPr>
              <a:t> Di </a:t>
            </a:r>
            <a:r>
              <a:rPr lang="en-US" sz="4000" b="1" dirty="0" err="1">
                <a:solidFill>
                  <a:srgbClr val="00FFFF"/>
                </a:solidFill>
              </a:rPr>
              <a:t>Hari</a:t>
            </a:r>
            <a:r>
              <a:rPr lang="en-US" sz="4000" b="1" dirty="0">
                <a:solidFill>
                  <a:srgbClr val="00FFFF"/>
                </a:solidFill>
              </a:rPr>
              <a:t> </a:t>
            </a:r>
            <a:r>
              <a:rPr lang="en-US" sz="4000" b="1" dirty="0" err="1">
                <a:solidFill>
                  <a:srgbClr val="00FFFF"/>
                </a:solidFill>
              </a:rPr>
              <a:t>Kiamat</a:t>
            </a:r>
            <a:endParaRPr lang="en-US" sz="4000" dirty="0">
              <a:solidFill>
                <a:srgbClr val="00FFFF"/>
              </a:solidFill>
            </a:endParaRPr>
          </a:p>
        </p:txBody>
      </p:sp>
      <p:sp>
        <p:nvSpPr>
          <p:cNvPr id="3" name="Content Placeholder 2"/>
          <p:cNvSpPr>
            <a:spLocks noGrp="1"/>
          </p:cNvSpPr>
          <p:nvPr>
            <p:ph idx="1"/>
          </p:nvPr>
        </p:nvSpPr>
        <p:spPr>
          <a:xfrm>
            <a:off x="152400" y="1676400"/>
            <a:ext cx="8839200" cy="4876800"/>
          </a:xfrm>
        </p:spPr>
        <p:txBody>
          <a:bodyPr>
            <a:noAutofit/>
          </a:bodyPr>
          <a:lstStyle/>
          <a:p>
            <a:pPr marL="0" indent="0" algn="ctr">
              <a:buNone/>
            </a:pPr>
            <a:r>
              <a:rPr lang="en-US" i="1" dirty="0"/>
              <a:t> “</a:t>
            </a:r>
            <a:r>
              <a:rPr lang="en-US" i="1" dirty="0" err="1"/>
              <a:t>Puasa</a:t>
            </a:r>
            <a:r>
              <a:rPr lang="en-US" i="1" dirty="0"/>
              <a:t> </a:t>
            </a:r>
            <a:r>
              <a:rPr lang="en-US" i="1" dirty="0" err="1"/>
              <a:t>dan</a:t>
            </a:r>
            <a:r>
              <a:rPr lang="en-US" i="1" dirty="0"/>
              <a:t> Al Qur’an  </a:t>
            </a:r>
            <a:r>
              <a:rPr lang="en-US" i="1" dirty="0" err="1"/>
              <a:t>akan</a:t>
            </a:r>
            <a:r>
              <a:rPr lang="en-US" i="1" dirty="0"/>
              <a:t> </a:t>
            </a:r>
            <a:r>
              <a:rPr lang="en-US" i="1" dirty="0" err="1"/>
              <a:t>memberikan</a:t>
            </a:r>
            <a:r>
              <a:rPr lang="en-US" i="1" dirty="0"/>
              <a:t> </a:t>
            </a:r>
            <a:r>
              <a:rPr lang="en-US" i="1" dirty="0" err="1"/>
              <a:t>syafaat</a:t>
            </a:r>
            <a:r>
              <a:rPr lang="en-US" i="1" dirty="0"/>
              <a:t> </a:t>
            </a:r>
            <a:r>
              <a:rPr lang="en-US" i="1" dirty="0" err="1"/>
              <a:t>bagi</a:t>
            </a:r>
            <a:r>
              <a:rPr lang="en-US" i="1" dirty="0"/>
              <a:t> </a:t>
            </a:r>
            <a:r>
              <a:rPr lang="en-US" i="1" dirty="0" err="1"/>
              <a:t>seorang</a:t>
            </a:r>
            <a:r>
              <a:rPr lang="en-US" i="1" dirty="0"/>
              <a:t> </a:t>
            </a:r>
            <a:r>
              <a:rPr lang="en-US" i="1" dirty="0" err="1"/>
              <a:t>hamba</a:t>
            </a:r>
            <a:r>
              <a:rPr lang="en-US" i="1" dirty="0"/>
              <a:t> </a:t>
            </a:r>
            <a:r>
              <a:rPr lang="en-US" i="1" dirty="0" err="1"/>
              <a:t>di</a:t>
            </a:r>
            <a:r>
              <a:rPr lang="en-US" i="1" dirty="0"/>
              <a:t> </a:t>
            </a:r>
            <a:r>
              <a:rPr lang="en-US" i="1" dirty="0" err="1"/>
              <a:t>hari</a:t>
            </a:r>
            <a:r>
              <a:rPr lang="en-US" i="1" dirty="0"/>
              <a:t> </a:t>
            </a:r>
            <a:r>
              <a:rPr lang="en-US" i="1" dirty="0" err="1"/>
              <a:t>kiamat</a:t>
            </a:r>
            <a:r>
              <a:rPr lang="en-US" i="1" dirty="0"/>
              <a:t>. (</a:t>
            </a:r>
            <a:r>
              <a:rPr lang="en-US" i="1" dirty="0" err="1"/>
              <a:t>Puasa</a:t>
            </a:r>
            <a:r>
              <a:rPr lang="en-US" i="1" dirty="0"/>
              <a:t>) </a:t>
            </a:r>
            <a:r>
              <a:rPr lang="en-US" i="1" dirty="0" err="1"/>
              <a:t>akan</a:t>
            </a:r>
            <a:r>
              <a:rPr lang="en-US" i="1" dirty="0"/>
              <a:t> </a:t>
            </a:r>
            <a:r>
              <a:rPr lang="en-US" i="1" dirty="0" err="1"/>
              <a:t>berkata</a:t>
            </a:r>
            <a:r>
              <a:rPr lang="en-US" i="1" dirty="0"/>
              <a:t> : “</a:t>
            </a:r>
            <a:r>
              <a:rPr lang="en-US" i="1" dirty="0" err="1"/>
              <a:t>Ya</a:t>
            </a:r>
            <a:r>
              <a:rPr lang="en-US" i="1" dirty="0"/>
              <a:t> Rabbi,  </a:t>
            </a:r>
            <a:r>
              <a:rPr lang="en-US" i="1" dirty="0" err="1"/>
              <a:t>aku</a:t>
            </a:r>
            <a:r>
              <a:rPr lang="en-US" i="1" dirty="0"/>
              <a:t> </a:t>
            </a:r>
            <a:r>
              <a:rPr lang="en-US" i="1" dirty="0" err="1"/>
              <a:t>telah</a:t>
            </a:r>
            <a:r>
              <a:rPr lang="en-US" i="1" dirty="0"/>
              <a:t> </a:t>
            </a:r>
            <a:r>
              <a:rPr lang="en-US" i="1" dirty="0" err="1"/>
              <a:t>membuatnya</a:t>
            </a:r>
            <a:r>
              <a:rPr lang="en-US" i="1" dirty="0"/>
              <a:t> </a:t>
            </a:r>
            <a:r>
              <a:rPr lang="en-US" i="1" dirty="0" err="1"/>
              <a:t>menahan</a:t>
            </a:r>
            <a:r>
              <a:rPr lang="en-US" i="1" dirty="0"/>
              <a:t> </a:t>
            </a:r>
            <a:r>
              <a:rPr lang="en-US" i="1" dirty="0" err="1"/>
              <a:t>diri</a:t>
            </a:r>
            <a:r>
              <a:rPr lang="en-US" i="1" dirty="0"/>
              <a:t> </a:t>
            </a:r>
            <a:r>
              <a:rPr lang="en-US" i="1" dirty="0" err="1"/>
              <a:t>dari</a:t>
            </a:r>
            <a:r>
              <a:rPr lang="en-US" i="1" dirty="0"/>
              <a:t> </a:t>
            </a:r>
            <a:r>
              <a:rPr lang="en-US" i="1" dirty="0" err="1"/>
              <a:t>makan</a:t>
            </a:r>
            <a:r>
              <a:rPr lang="en-US" i="1" dirty="0"/>
              <a:t> </a:t>
            </a:r>
            <a:r>
              <a:rPr lang="en-US" i="1" dirty="0" err="1"/>
              <a:t>dan</a:t>
            </a:r>
            <a:r>
              <a:rPr lang="en-US" i="1" dirty="0"/>
              <a:t> </a:t>
            </a:r>
            <a:r>
              <a:rPr lang="en-US" i="1" dirty="0" err="1"/>
              <a:t>syahwat</a:t>
            </a:r>
            <a:r>
              <a:rPr lang="en-US" i="1" dirty="0"/>
              <a:t> </a:t>
            </a:r>
            <a:r>
              <a:rPr lang="en-US" i="1" dirty="0" err="1"/>
              <a:t>di</a:t>
            </a:r>
            <a:r>
              <a:rPr lang="en-US" i="1" dirty="0"/>
              <a:t> </a:t>
            </a:r>
            <a:r>
              <a:rPr lang="en-US" i="1" dirty="0" err="1"/>
              <a:t>siang</a:t>
            </a:r>
            <a:r>
              <a:rPr lang="en-US" i="1" dirty="0"/>
              <a:t> </a:t>
            </a:r>
            <a:r>
              <a:rPr lang="en-US" i="1" dirty="0" err="1"/>
              <a:t>hari</a:t>
            </a:r>
            <a:r>
              <a:rPr lang="en-US" i="1" dirty="0"/>
              <a:t> </a:t>
            </a:r>
            <a:r>
              <a:rPr lang="en-US" i="1" dirty="0" err="1"/>
              <a:t>maka</a:t>
            </a:r>
            <a:r>
              <a:rPr lang="en-US" i="1" dirty="0"/>
              <a:t> </a:t>
            </a:r>
            <a:r>
              <a:rPr lang="en-US" i="1" dirty="0" err="1"/>
              <a:t>izinkan</a:t>
            </a:r>
            <a:r>
              <a:rPr lang="en-US" i="1" dirty="0"/>
              <a:t> </a:t>
            </a:r>
            <a:r>
              <a:rPr lang="en-US" i="1" dirty="0" err="1"/>
              <a:t>aku</a:t>
            </a:r>
            <a:r>
              <a:rPr lang="en-US" i="1" dirty="0"/>
              <a:t> </a:t>
            </a:r>
            <a:r>
              <a:rPr lang="en-US" i="1" dirty="0" err="1"/>
              <a:t>memberinya</a:t>
            </a:r>
            <a:r>
              <a:rPr lang="en-US" i="1" dirty="0"/>
              <a:t> </a:t>
            </a:r>
            <a:r>
              <a:rPr lang="en-US" i="1" dirty="0" err="1"/>
              <a:t>syafa’at</a:t>
            </a:r>
            <a:r>
              <a:rPr lang="en-US" i="1" dirty="0"/>
              <a:t>. Dan Al Qur’an </a:t>
            </a:r>
            <a:r>
              <a:rPr lang="en-US" i="1" dirty="0" err="1"/>
              <a:t>berkata</a:t>
            </a:r>
            <a:r>
              <a:rPr lang="en-US" i="1" dirty="0"/>
              <a:t> : “</a:t>
            </a:r>
            <a:r>
              <a:rPr lang="en-US" i="1" dirty="0" err="1"/>
              <a:t>Ya</a:t>
            </a:r>
            <a:r>
              <a:rPr lang="en-US" i="1" dirty="0"/>
              <a:t> Rabbi,  </a:t>
            </a:r>
            <a:r>
              <a:rPr lang="en-US" i="1" dirty="0" err="1"/>
              <a:t>aku</a:t>
            </a:r>
            <a:r>
              <a:rPr lang="en-US" i="1" dirty="0"/>
              <a:t> </a:t>
            </a:r>
            <a:r>
              <a:rPr lang="en-US" i="1" dirty="0" err="1"/>
              <a:t>telah</a:t>
            </a:r>
            <a:r>
              <a:rPr lang="en-US" i="1" dirty="0"/>
              <a:t> </a:t>
            </a:r>
            <a:r>
              <a:rPr lang="en-US" i="1" dirty="0" err="1"/>
              <a:t>membuatnya</a:t>
            </a:r>
            <a:r>
              <a:rPr lang="en-US" i="1" dirty="0"/>
              <a:t> </a:t>
            </a:r>
            <a:r>
              <a:rPr lang="en-US" i="1" dirty="0" err="1"/>
              <a:t>menahan</a:t>
            </a:r>
            <a:r>
              <a:rPr lang="en-US" i="1" dirty="0"/>
              <a:t> </a:t>
            </a:r>
            <a:r>
              <a:rPr lang="en-US" i="1" dirty="0" err="1"/>
              <a:t>diri</a:t>
            </a:r>
            <a:r>
              <a:rPr lang="en-US" i="1" dirty="0"/>
              <a:t> </a:t>
            </a:r>
            <a:r>
              <a:rPr lang="en-US" i="1" dirty="0" err="1"/>
              <a:t>dari</a:t>
            </a:r>
            <a:r>
              <a:rPr lang="en-US" i="1" dirty="0"/>
              <a:t> </a:t>
            </a:r>
            <a:r>
              <a:rPr lang="en-US" i="1" dirty="0" err="1"/>
              <a:t>tidur</a:t>
            </a:r>
            <a:r>
              <a:rPr lang="en-US" i="1" dirty="0"/>
              <a:t> </a:t>
            </a:r>
            <a:r>
              <a:rPr lang="en-US" i="1" dirty="0" err="1"/>
              <a:t>di</a:t>
            </a:r>
            <a:r>
              <a:rPr lang="en-US" i="1" dirty="0"/>
              <a:t> </a:t>
            </a:r>
            <a:r>
              <a:rPr lang="en-US" i="1" dirty="0" err="1"/>
              <a:t>malam</a:t>
            </a:r>
            <a:r>
              <a:rPr lang="en-US" i="1" dirty="0"/>
              <a:t> </a:t>
            </a:r>
            <a:r>
              <a:rPr lang="en-US" i="1" dirty="0" err="1"/>
              <a:t>hari</a:t>
            </a:r>
            <a:r>
              <a:rPr lang="en-US" i="1" dirty="0"/>
              <a:t> </a:t>
            </a:r>
            <a:r>
              <a:rPr lang="en-US" i="1" dirty="0" err="1"/>
              <a:t>maka</a:t>
            </a:r>
            <a:r>
              <a:rPr lang="en-US" i="1" dirty="0"/>
              <a:t> </a:t>
            </a:r>
            <a:r>
              <a:rPr lang="en-US" i="1" dirty="0" err="1"/>
              <a:t>izinkan</a:t>
            </a:r>
            <a:r>
              <a:rPr lang="en-US" i="1" dirty="0"/>
              <a:t> </a:t>
            </a:r>
            <a:r>
              <a:rPr lang="en-US" i="1" dirty="0" err="1"/>
              <a:t>aku</a:t>
            </a:r>
            <a:r>
              <a:rPr lang="en-US" i="1" dirty="0"/>
              <a:t> </a:t>
            </a:r>
            <a:r>
              <a:rPr lang="en-US" i="1" dirty="0" err="1"/>
              <a:t>memberinya</a:t>
            </a:r>
            <a:r>
              <a:rPr lang="en-US" i="1" dirty="0"/>
              <a:t> </a:t>
            </a:r>
            <a:r>
              <a:rPr lang="en-US" i="1" dirty="0" err="1"/>
              <a:t>syafa’at</a:t>
            </a:r>
            <a:r>
              <a:rPr lang="en-US" i="1" dirty="0"/>
              <a:t>“. </a:t>
            </a:r>
            <a:r>
              <a:rPr lang="en-US" i="1" dirty="0" err="1"/>
              <a:t>Maka</a:t>
            </a:r>
            <a:r>
              <a:rPr lang="en-US" i="1" dirty="0"/>
              <a:t> </a:t>
            </a:r>
            <a:r>
              <a:rPr lang="en-US" i="1" dirty="0" err="1"/>
              <a:t>kemudian</a:t>
            </a:r>
            <a:r>
              <a:rPr lang="en-US" i="1" dirty="0"/>
              <a:t> </a:t>
            </a:r>
            <a:r>
              <a:rPr lang="en-US" i="1" dirty="0" err="1"/>
              <a:t>keduanya</a:t>
            </a:r>
            <a:r>
              <a:rPr lang="en-US" i="1" dirty="0"/>
              <a:t> </a:t>
            </a:r>
            <a:r>
              <a:rPr lang="en-US" i="1" dirty="0" err="1"/>
              <a:t>memberi</a:t>
            </a:r>
            <a:r>
              <a:rPr lang="en-US" i="1" dirty="0"/>
              <a:t> </a:t>
            </a:r>
            <a:r>
              <a:rPr lang="en-US" i="1" dirty="0" err="1"/>
              <a:t>syafa’at</a:t>
            </a:r>
            <a:r>
              <a:rPr lang="en-US" i="1" dirty="0"/>
              <a:t> </a:t>
            </a:r>
            <a:r>
              <a:rPr lang="en-US" i="1" dirty="0" err="1"/>
              <a:t>kepada</a:t>
            </a:r>
            <a:r>
              <a:rPr lang="en-US" i="1" dirty="0"/>
              <a:t> </a:t>
            </a:r>
            <a:r>
              <a:rPr lang="en-US" i="1" dirty="0" err="1"/>
              <a:t>orang</a:t>
            </a:r>
            <a:r>
              <a:rPr lang="en-US" i="1" dirty="0"/>
              <a:t> </a:t>
            </a:r>
            <a:r>
              <a:rPr lang="en-US" i="1" dirty="0" err="1"/>
              <a:t>itu</a:t>
            </a:r>
            <a:r>
              <a:rPr lang="en-US" i="1" dirty="0"/>
              <a:t>”</a:t>
            </a:r>
            <a:r>
              <a:rPr lang="en-US" dirty="0"/>
              <a:t> </a:t>
            </a:r>
          </a:p>
          <a:p>
            <a:pPr marL="0" indent="0" algn="ctr" rtl="1">
              <a:buNone/>
            </a:pPr>
            <a:r>
              <a:rPr lang="en-US" b="1" dirty="0">
                <a:solidFill>
                  <a:srgbClr val="FFFF00"/>
                </a:solidFill>
              </a:rPr>
              <a:t>(HR. </a:t>
            </a:r>
            <a:r>
              <a:rPr lang="en-US" b="1" dirty="0" err="1">
                <a:solidFill>
                  <a:srgbClr val="FFFF00"/>
                </a:solidFill>
              </a:rPr>
              <a:t>Baihaqi</a:t>
            </a:r>
            <a:r>
              <a:rPr lang="en-US" b="1" dirty="0">
                <a:solidFill>
                  <a:srgbClr val="FFFF00"/>
                </a:solidFill>
              </a:rPr>
              <a:t> </a:t>
            </a:r>
            <a:r>
              <a:rPr lang="en-US" b="1" dirty="0" err="1">
                <a:solidFill>
                  <a:srgbClr val="FFFF00"/>
                </a:solidFill>
              </a:rPr>
              <a:t>dan</a:t>
            </a:r>
            <a:r>
              <a:rPr lang="en-US" b="1" dirty="0">
                <a:solidFill>
                  <a:srgbClr val="FFFF00"/>
                </a:solidFill>
              </a:rPr>
              <a:t> Hakim  </a:t>
            </a:r>
            <a:r>
              <a:rPr lang="en-US" b="1" dirty="0" err="1">
                <a:solidFill>
                  <a:srgbClr val="FFFF00"/>
                </a:solidFill>
              </a:rPr>
              <a:t>dengan</a:t>
            </a:r>
            <a:r>
              <a:rPr lang="en-US" b="1" dirty="0">
                <a:solidFill>
                  <a:srgbClr val="FFFF00"/>
                </a:solidFill>
              </a:rPr>
              <a:t> </a:t>
            </a:r>
            <a:r>
              <a:rPr lang="en-US" b="1" dirty="0" err="1">
                <a:solidFill>
                  <a:srgbClr val="FFFF00"/>
                </a:solidFill>
              </a:rPr>
              <a:t>derajat</a:t>
            </a:r>
            <a:r>
              <a:rPr lang="en-US" b="1" dirty="0">
                <a:solidFill>
                  <a:srgbClr val="FFFF00"/>
                </a:solidFill>
              </a:rPr>
              <a:t> </a:t>
            </a:r>
            <a:r>
              <a:rPr lang="en-US" b="1" dirty="0" err="1">
                <a:solidFill>
                  <a:srgbClr val="FFFF00"/>
                </a:solidFill>
              </a:rPr>
              <a:t>Shahih</a:t>
            </a:r>
            <a:r>
              <a:rPr lang="en-US" b="1" dirty="0">
                <a:solidFill>
                  <a:srgbClr val="FFFF00"/>
                </a:solidFill>
              </a:rPr>
              <a:t>)</a:t>
            </a:r>
            <a:endParaRPr lang="en-US"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1189038"/>
          </a:xfrm>
        </p:spPr>
        <p:txBody>
          <a:bodyPr>
            <a:noAutofit/>
          </a:bodyPr>
          <a:lstStyle/>
          <a:p>
            <a:r>
              <a:rPr lang="en-US" b="1" dirty="0" err="1">
                <a:solidFill>
                  <a:srgbClr val="00FFFF"/>
                </a:solidFill>
              </a:rPr>
              <a:t>Puasa</a:t>
            </a:r>
            <a:r>
              <a:rPr lang="en-US" b="1" dirty="0">
                <a:solidFill>
                  <a:srgbClr val="00FFFF"/>
                </a:solidFill>
              </a:rPr>
              <a:t> </a:t>
            </a:r>
            <a:r>
              <a:rPr lang="en-US" b="1" dirty="0" err="1">
                <a:solidFill>
                  <a:srgbClr val="00FFFF"/>
                </a:solidFill>
              </a:rPr>
              <a:t>adalah</a:t>
            </a:r>
            <a:r>
              <a:rPr lang="en-US" b="1" dirty="0">
                <a:solidFill>
                  <a:srgbClr val="00FFFF"/>
                </a:solidFill>
              </a:rPr>
              <a:t> </a:t>
            </a:r>
            <a:r>
              <a:rPr lang="en-US" b="1" dirty="0" err="1">
                <a:solidFill>
                  <a:srgbClr val="00FFFF"/>
                </a:solidFill>
              </a:rPr>
              <a:t>perisai</a:t>
            </a:r>
            <a:r>
              <a:rPr lang="en-US" b="1" dirty="0">
                <a:solidFill>
                  <a:srgbClr val="00FFFF"/>
                </a:solidFill>
              </a:rPr>
              <a:t> </a:t>
            </a:r>
            <a:r>
              <a:rPr lang="en-US" b="1" dirty="0" err="1">
                <a:solidFill>
                  <a:srgbClr val="00FFFF"/>
                </a:solidFill>
              </a:rPr>
              <a:t>dari</a:t>
            </a:r>
            <a:r>
              <a:rPr lang="en-US" b="1" dirty="0">
                <a:solidFill>
                  <a:srgbClr val="00FFFF"/>
                </a:solidFill>
              </a:rPr>
              <a:t> </a:t>
            </a:r>
            <a:r>
              <a:rPr lang="en-US" b="1" dirty="0" err="1">
                <a:solidFill>
                  <a:srgbClr val="00FFFF"/>
                </a:solidFill>
              </a:rPr>
              <a:t>api</a:t>
            </a:r>
            <a:r>
              <a:rPr lang="en-US" b="1" dirty="0">
                <a:solidFill>
                  <a:srgbClr val="00FFFF"/>
                </a:solidFill>
              </a:rPr>
              <a:t> </a:t>
            </a:r>
            <a:r>
              <a:rPr lang="en-US" b="1" dirty="0" err="1">
                <a:solidFill>
                  <a:srgbClr val="00FFFF"/>
                </a:solidFill>
              </a:rPr>
              <a:t>neraka</a:t>
            </a:r>
            <a:endParaRPr lang="en-US" dirty="0">
              <a:solidFill>
                <a:srgbClr val="00FFFF"/>
              </a:solidFill>
            </a:endParaRPr>
          </a:p>
        </p:txBody>
      </p:sp>
      <p:sp>
        <p:nvSpPr>
          <p:cNvPr id="3" name="Content Placeholder 2"/>
          <p:cNvSpPr>
            <a:spLocks noGrp="1"/>
          </p:cNvSpPr>
          <p:nvPr>
            <p:ph idx="1"/>
          </p:nvPr>
        </p:nvSpPr>
        <p:spPr>
          <a:xfrm>
            <a:off x="152400" y="1219200"/>
            <a:ext cx="8839200" cy="5334000"/>
          </a:xfrm>
        </p:spPr>
        <p:txBody>
          <a:bodyPr>
            <a:noAutofit/>
          </a:bodyPr>
          <a:lstStyle/>
          <a:p>
            <a:pPr marL="0" indent="0" algn="ctr" rtl="1">
              <a:buNone/>
            </a:pPr>
            <a:r>
              <a:rPr lang="ar-SA" sz="6600" dirty="0">
                <a:solidFill>
                  <a:srgbClr val="FFFF00"/>
                </a:solidFill>
                <a:cs typeface="Traditional Arabic" pitchFamily="2" charset="-78"/>
              </a:rPr>
              <a:t>الصوم جنة يستجن بها العبد من النار</a:t>
            </a:r>
            <a:endParaRPr lang="en-US" sz="6600" dirty="0">
              <a:solidFill>
                <a:srgbClr val="FFFF00"/>
              </a:solidFill>
              <a:cs typeface="Traditional Arabic" pitchFamily="2" charset="-78"/>
            </a:endParaRPr>
          </a:p>
          <a:p>
            <a:pPr marL="0" indent="0" algn="ctr">
              <a:buNone/>
            </a:pPr>
            <a:r>
              <a:rPr lang="ar-SA" sz="3600" dirty="0">
                <a:cs typeface="Traditional Arabic" pitchFamily="2" charset="-78"/>
              </a:rPr>
              <a:t> </a:t>
            </a:r>
            <a:r>
              <a:rPr lang="en-US" sz="4000" i="1" dirty="0">
                <a:cs typeface="Traditional Arabic" pitchFamily="2" charset="-78"/>
              </a:rPr>
              <a:t>“</a:t>
            </a:r>
            <a:r>
              <a:rPr lang="en-US" sz="4000" i="1" dirty="0" err="1">
                <a:cs typeface="Traditional Arabic" pitchFamily="2" charset="-78"/>
              </a:rPr>
              <a:t>Puasa</a:t>
            </a:r>
            <a:r>
              <a:rPr lang="en-US" sz="4000" i="1" dirty="0">
                <a:cs typeface="Traditional Arabic" pitchFamily="2" charset="-78"/>
              </a:rPr>
              <a:t> </a:t>
            </a:r>
            <a:r>
              <a:rPr lang="en-US" sz="4000" i="1" dirty="0" err="1">
                <a:cs typeface="Traditional Arabic" pitchFamily="2" charset="-78"/>
              </a:rPr>
              <a:t>adalah</a:t>
            </a:r>
            <a:r>
              <a:rPr lang="en-US" sz="4000" i="1" dirty="0">
                <a:cs typeface="Traditional Arabic" pitchFamily="2" charset="-78"/>
              </a:rPr>
              <a:t> </a:t>
            </a:r>
            <a:r>
              <a:rPr lang="en-US" sz="4000" i="1" dirty="0" err="1">
                <a:cs typeface="Traditional Arabic" pitchFamily="2" charset="-78"/>
              </a:rPr>
              <a:t>perisai</a:t>
            </a:r>
            <a:r>
              <a:rPr lang="en-US" sz="4000" i="1" dirty="0">
                <a:cs typeface="Traditional Arabic" pitchFamily="2" charset="-78"/>
              </a:rPr>
              <a:t> yang </a:t>
            </a:r>
            <a:r>
              <a:rPr lang="en-US" sz="4000" i="1" dirty="0" err="1">
                <a:cs typeface="Traditional Arabic" pitchFamily="2" charset="-78"/>
              </a:rPr>
              <a:t>dengannya</a:t>
            </a:r>
            <a:r>
              <a:rPr lang="en-US" sz="4000" i="1" dirty="0">
                <a:cs typeface="Traditional Arabic" pitchFamily="2" charset="-78"/>
              </a:rPr>
              <a:t> </a:t>
            </a:r>
            <a:r>
              <a:rPr lang="en-US" sz="4000" i="1" dirty="0" err="1">
                <a:cs typeface="Traditional Arabic" pitchFamily="2" charset="-78"/>
              </a:rPr>
              <a:t>seorang</a:t>
            </a:r>
            <a:r>
              <a:rPr lang="en-US" sz="4000" i="1" dirty="0">
                <a:cs typeface="Traditional Arabic" pitchFamily="2" charset="-78"/>
              </a:rPr>
              <a:t> </a:t>
            </a:r>
            <a:r>
              <a:rPr lang="en-US" sz="4000" i="1" dirty="0" err="1">
                <a:cs typeface="Traditional Arabic" pitchFamily="2" charset="-78"/>
              </a:rPr>
              <a:t>akan</a:t>
            </a:r>
            <a:r>
              <a:rPr lang="en-US" sz="4000" i="1" dirty="0">
                <a:cs typeface="Traditional Arabic" pitchFamily="2" charset="-78"/>
              </a:rPr>
              <a:t> </a:t>
            </a:r>
            <a:r>
              <a:rPr lang="en-US" sz="4000" i="1" dirty="0" err="1">
                <a:cs typeface="Traditional Arabic" pitchFamily="2" charset="-78"/>
              </a:rPr>
              <a:t>membentengi</a:t>
            </a:r>
            <a:r>
              <a:rPr lang="en-US" sz="4000" i="1" dirty="0">
                <a:cs typeface="Traditional Arabic" pitchFamily="2" charset="-78"/>
              </a:rPr>
              <a:t> </a:t>
            </a:r>
            <a:r>
              <a:rPr lang="en-US" sz="4000" i="1" dirty="0" err="1">
                <a:cs typeface="Traditional Arabic" pitchFamily="2" charset="-78"/>
              </a:rPr>
              <a:t>dirinya</a:t>
            </a:r>
            <a:r>
              <a:rPr lang="en-US" sz="4000" i="1" dirty="0">
                <a:cs typeface="Traditional Arabic" pitchFamily="2" charset="-78"/>
              </a:rPr>
              <a:t> </a:t>
            </a:r>
            <a:r>
              <a:rPr lang="en-US" sz="4000" i="1" dirty="0" err="1">
                <a:cs typeface="Traditional Arabic" pitchFamily="2" charset="-78"/>
              </a:rPr>
              <a:t>dari</a:t>
            </a:r>
            <a:r>
              <a:rPr lang="en-US" sz="4000" i="1" dirty="0">
                <a:cs typeface="Traditional Arabic" pitchFamily="2" charset="-78"/>
              </a:rPr>
              <a:t> </a:t>
            </a:r>
            <a:r>
              <a:rPr lang="en-US" sz="4000" i="1" dirty="0" err="1">
                <a:cs typeface="Traditional Arabic" pitchFamily="2" charset="-78"/>
              </a:rPr>
              <a:t>neraka</a:t>
            </a:r>
            <a:r>
              <a:rPr lang="en-US" sz="4000" i="1" dirty="0">
                <a:cs typeface="Traditional Arabic" pitchFamily="2" charset="-78"/>
              </a:rPr>
              <a:t>“</a:t>
            </a:r>
            <a:r>
              <a:rPr lang="en-US" sz="4000" dirty="0">
                <a:cs typeface="Traditional Arabic" pitchFamily="2" charset="-78"/>
              </a:rPr>
              <a:t> </a:t>
            </a:r>
            <a:r>
              <a:rPr lang="en-US" sz="4000" b="1" dirty="0">
                <a:cs typeface="Traditional Arabic" pitchFamily="2" charset="-78"/>
              </a:rPr>
              <a:t> </a:t>
            </a:r>
          </a:p>
          <a:p>
            <a:pPr marL="0" indent="0" algn="ctr">
              <a:buNone/>
            </a:pPr>
            <a:r>
              <a:rPr lang="en-US" b="1" dirty="0">
                <a:solidFill>
                  <a:srgbClr val="FFFF00"/>
                </a:solidFill>
                <a:cs typeface="Traditional Arabic" pitchFamily="2" charset="-78"/>
              </a:rPr>
              <a:t>(HR. Imam </a:t>
            </a:r>
            <a:r>
              <a:rPr lang="en-US" b="1" dirty="0" err="1">
                <a:solidFill>
                  <a:srgbClr val="FFFF00"/>
                </a:solidFill>
                <a:cs typeface="Traditional Arabic" pitchFamily="2" charset="-78"/>
              </a:rPr>
              <a:t>Suyuthi</a:t>
            </a:r>
            <a:r>
              <a:rPr lang="en-US" b="1" dirty="0">
                <a:solidFill>
                  <a:srgbClr val="FFFF00"/>
                </a:solidFill>
                <a:cs typeface="Traditional Arabic" pitchFamily="2" charset="-78"/>
              </a:rPr>
              <a:t> </a:t>
            </a:r>
            <a:r>
              <a:rPr lang="en-US" b="1" dirty="0" err="1">
                <a:solidFill>
                  <a:srgbClr val="FFFF00"/>
                </a:solidFill>
                <a:cs typeface="Traditional Arabic" pitchFamily="2" charset="-78"/>
              </a:rPr>
              <a:t>dinyatakan</a:t>
            </a:r>
            <a:r>
              <a:rPr lang="en-US" b="1" dirty="0">
                <a:solidFill>
                  <a:srgbClr val="FFFF00"/>
                </a:solidFill>
                <a:cs typeface="Traditional Arabic" pitchFamily="2" charset="-78"/>
              </a:rPr>
              <a:t> </a:t>
            </a:r>
            <a:r>
              <a:rPr lang="en-US" b="1" dirty="0" err="1">
                <a:solidFill>
                  <a:srgbClr val="FFFF00"/>
                </a:solidFill>
                <a:cs typeface="Traditional Arabic" pitchFamily="2" charset="-78"/>
              </a:rPr>
              <a:t>Hasan</a:t>
            </a:r>
            <a:r>
              <a:rPr lang="en-US" b="1" dirty="0">
                <a:solidFill>
                  <a:srgbClr val="FFFF00"/>
                </a:solidFill>
                <a:cs typeface="Traditional Arabic" pitchFamily="2" charset="-78"/>
              </a:rPr>
              <a:t> </a:t>
            </a:r>
            <a:r>
              <a:rPr lang="en-US" b="1" dirty="0" err="1">
                <a:solidFill>
                  <a:srgbClr val="FFFF00"/>
                </a:solidFill>
                <a:cs typeface="Traditional Arabic" pitchFamily="2" charset="-78"/>
              </a:rPr>
              <a:t>oleh</a:t>
            </a:r>
            <a:r>
              <a:rPr lang="en-US" b="1" dirty="0">
                <a:solidFill>
                  <a:srgbClr val="FFFF00"/>
                </a:solidFill>
                <a:cs typeface="Traditional Arabic" pitchFamily="2" charset="-78"/>
              </a:rPr>
              <a:t> </a:t>
            </a:r>
            <a:r>
              <a:rPr lang="en-US" b="1" dirty="0" err="1">
                <a:solidFill>
                  <a:srgbClr val="FFFF00"/>
                </a:solidFill>
                <a:cs typeface="Traditional Arabic" pitchFamily="2" charset="-78"/>
              </a:rPr>
              <a:t>Syaikh</a:t>
            </a:r>
            <a:r>
              <a:rPr lang="en-US" b="1" dirty="0">
                <a:solidFill>
                  <a:srgbClr val="FFFF00"/>
                </a:solidFill>
                <a:cs typeface="Traditional Arabic" pitchFamily="2" charset="-78"/>
              </a:rPr>
              <a:t> Al </a:t>
            </a:r>
            <a:r>
              <a:rPr lang="en-US" b="1" dirty="0" err="1">
                <a:solidFill>
                  <a:srgbClr val="FFFF00"/>
                </a:solidFill>
                <a:cs typeface="Traditional Arabic" pitchFamily="2" charset="-78"/>
              </a:rPr>
              <a:t>Albani</a:t>
            </a:r>
            <a:r>
              <a:rPr lang="en-US" b="1" dirty="0">
                <a:solidFill>
                  <a:srgbClr val="FFFF00"/>
                </a:solidFill>
                <a:cs typeface="Traditional Arabic" pitchFamily="2" charset="-78"/>
              </a:rPr>
              <a:t>)</a:t>
            </a:r>
            <a:endParaRPr lang="en-US"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b="1" dirty="0" err="1">
                <a:solidFill>
                  <a:srgbClr val="00FFFF"/>
                </a:solidFill>
              </a:rPr>
              <a:t>Puasa</a:t>
            </a:r>
            <a:r>
              <a:rPr lang="en-US" b="1" dirty="0">
                <a:solidFill>
                  <a:srgbClr val="00FFFF"/>
                </a:solidFill>
              </a:rPr>
              <a:t> : </a:t>
            </a:r>
            <a:r>
              <a:rPr lang="en-US" b="1" dirty="0" err="1">
                <a:solidFill>
                  <a:srgbClr val="00FFFF"/>
                </a:solidFill>
              </a:rPr>
              <a:t>ibadah</a:t>
            </a:r>
            <a:r>
              <a:rPr lang="en-US" b="1" dirty="0">
                <a:solidFill>
                  <a:srgbClr val="00FFFF"/>
                </a:solidFill>
              </a:rPr>
              <a:t> yang </a:t>
            </a:r>
            <a:r>
              <a:rPr lang="en-US" b="1" dirty="0" err="1">
                <a:solidFill>
                  <a:srgbClr val="00FFFF"/>
                </a:solidFill>
              </a:rPr>
              <a:t>tidak</a:t>
            </a:r>
            <a:r>
              <a:rPr lang="en-US" b="1" dirty="0">
                <a:solidFill>
                  <a:srgbClr val="00FFFF"/>
                </a:solidFill>
              </a:rPr>
              <a:t> </a:t>
            </a:r>
            <a:r>
              <a:rPr lang="en-US" b="1" dirty="0" err="1">
                <a:solidFill>
                  <a:srgbClr val="00FFFF"/>
                </a:solidFill>
              </a:rPr>
              <a:t>ada</a:t>
            </a:r>
            <a:r>
              <a:rPr lang="en-US" b="1" dirty="0">
                <a:solidFill>
                  <a:srgbClr val="00FFFF"/>
                </a:solidFill>
              </a:rPr>
              <a:t> </a:t>
            </a:r>
            <a:r>
              <a:rPr lang="en-US" b="1" dirty="0" err="1">
                <a:solidFill>
                  <a:srgbClr val="00FFFF"/>
                </a:solidFill>
              </a:rPr>
              <a:t>tandingnya</a:t>
            </a:r>
            <a:r>
              <a:rPr lang="en-US" dirty="0">
                <a:solidFill>
                  <a:srgbClr val="00FFFF"/>
                </a:solidFill>
              </a:rPr>
              <a:t> </a:t>
            </a: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4800" dirty="0">
                <a:solidFill>
                  <a:srgbClr val="FFFF00"/>
                </a:solidFill>
                <a:cs typeface="Traditional Arabic" pitchFamily="2" charset="-78"/>
              </a:rPr>
              <a:t>عَنْ أَبِي أُمَامَةَ قَالَ أَتَيْتُ رَسُولَ اللَّهِ صَلَّى اللَّهُ عَلَيْهِ وَسَلَّمَ فَقُلْتُ مُرْنِي بِأَمْرٍ آخُذُهُ عَنْكَ قَالَ عَلَيْكَ بِالصَّوْمِ فَإِنَّهُ لَا مِثْلَ لَهُ</a:t>
            </a:r>
            <a:endParaRPr lang="en-US" sz="4800" dirty="0">
              <a:solidFill>
                <a:srgbClr val="FFFF00"/>
              </a:solidFill>
              <a:cs typeface="Traditional Arabic" pitchFamily="2" charset="-78"/>
            </a:endParaRPr>
          </a:p>
          <a:p>
            <a:pPr marL="0" indent="0" algn="ctr">
              <a:buNone/>
            </a:pPr>
            <a:r>
              <a:rPr lang="en-US" sz="4000" i="1" dirty="0"/>
              <a:t>“</a:t>
            </a:r>
            <a:r>
              <a:rPr lang="en-US" sz="4000" i="1" dirty="0" err="1"/>
              <a:t>Berpuasalah</a:t>
            </a:r>
            <a:r>
              <a:rPr lang="en-US" sz="4000" i="1" dirty="0"/>
              <a:t> </a:t>
            </a:r>
            <a:r>
              <a:rPr lang="en-US" sz="4000" i="1" dirty="0" err="1"/>
              <a:t>kamu</a:t>
            </a:r>
            <a:r>
              <a:rPr lang="en-US" sz="4000" i="1" dirty="0"/>
              <a:t>, </a:t>
            </a:r>
            <a:r>
              <a:rPr lang="en-US" sz="4000" i="1" dirty="0" err="1"/>
              <a:t>sesungguhnya</a:t>
            </a:r>
            <a:r>
              <a:rPr lang="en-US" sz="4000" i="1" dirty="0"/>
              <a:t> </a:t>
            </a:r>
            <a:r>
              <a:rPr lang="en-US" sz="4000" i="1" dirty="0" err="1"/>
              <a:t>puasa</a:t>
            </a:r>
            <a:r>
              <a:rPr lang="en-US" sz="4000" i="1" dirty="0"/>
              <a:t> </a:t>
            </a:r>
            <a:r>
              <a:rPr lang="en-US" sz="4000" i="1" dirty="0" err="1"/>
              <a:t>adalah</a:t>
            </a:r>
            <a:r>
              <a:rPr lang="en-US" sz="4000" i="1" dirty="0"/>
              <a:t> </a:t>
            </a:r>
            <a:r>
              <a:rPr lang="en-US" sz="4000" i="1" dirty="0" err="1"/>
              <a:t>ibadah</a:t>
            </a:r>
            <a:r>
              <a:rPr lang="en-US" sz="4000" i="1" dirty="0"/>
              <a:t> yang </a:t>
            </a:r>
            <a:r>
              <a:rPr lang="en-US" sz="4000" i="1" dirty="0" err="1"/>
              <a:t>tidak</a:t>
            </a:r>
            <a:r>
              <a:rPr lang="en-US" sz="4000" i="1" dirty="0"/>
              <a:t> </a:t>
            </a:r>
            <a:r>
              <a:rPr lang="en-US" sz="4000" i="1" dirty="0" err="1"/>
              <a:t>tertandingi</a:t>
            </a:r>
            <a:r>
              <a:rPr lang="en-US" sz="4000" i="1" dirty="0"/>
              <a:t>“ </a:t>
            </a:r>
          </a:p>
          <a:p>
            <a:pPr marL="0" indent="0" algn="ctr">
              <a:buNone/>
            </a:pPr>
            <a:r>
              <a:rPr lang="en-US" b="1" dirty="0">
                <a:solidFill>
                  <a:srgbClr val="FFFF00"/>
                </a:solidFill>
              </a:rPr>
              <a:t>(HR. </a:t>
            </a:r>
            <a:r>
              <a:rPr lang="en-US" b="1" dirty="0" err="1">
                <a:solidFill>
                  <a:srgbClr val="FFFF00"/>
                </a:solidFill>
              </a:rPr>
              <a:t>Nasai</a:t>
            </a:r>
            <a:r>
              <a:rPr lang="en-US" b="1" dirty="0">
                <a:solidFill>
                  <a:srgbClr val="FFFF00"/>
                </a:solidFill>
              </a:rPr>
              <a:t> </a:t>
            </a:r>
            <a:r>
              <a:rPr lang="en-US" b="1" dirty="0" err="1">
                <a:solidFill>
                  <a:srgbClr val="FFFF00"/>
                </a:solidFill>
              </a:rPr>
              <a:t>dinyatakan</a:t>
            </a:r>
            <a:r>
              <a:rPr lang="en-US" b="1" dirty="0">
                <a:solidFill>
                  <a:srgbClr val="FFFF00"/>
                </a:solidFill>
              </a:rPr>
              <a:t> </a:t>
            </a:r>
            <a:r>
              <a:rPr lang="en-US" b="1" dirty="0" err="1">
                <a:solidFill>
                  <a:srgbClr val="FFFF00"/>
                </a:solidFill>
              </a:rPr>
              <a:t>Shahih</a:t>
            </a:r>
            <a:r>
              <a:rPr lang="en-US" b="1" dirty="0">
                <a:solidFill>
                  <a:srgbClr val="FFFF00"/>
                </a:solidFill>
              </a:rPr>
              <a:t> </a:t>
            </a:r>
            <a:r>
              <a:rPr lang="en-US" b="1" dirty="0" err="1">
                <a:solidFill>
                  <a:srgbClr val="FFFF00"/>
                </a:solidFill>
              </a:rPr>
              <a:t>oleh</a:t>
            </a:r>
            <a:r>
              <a:rPr lang="en-US" b="1" dirty="0">
                <a:solidFill>
                  <a:srgbClr val="FFFF00"/>
                </a:solidFill>
              </a:rPr>
              <a:t> </a:t>
            </a:r>
            <a:r>
              <a:rPr lang="en-US" b="1" dirty="0" err="1">
                <a:solidFill>
                  <a:srgbClr val="FFFF00"/>
                </a:solidFill>
              </a:rPr>
              <a:t>Syaikh</a:t>
            </a:r>
            <a:r>
              <a:rPr lang="en-US" b="1" dirty="0">
                <a:solidFill>
                  <a:srgbClr val="FFFF00"/>
                </a:solidFill>
              </a:rPr>
              <a:t> Al </a:t>
            </a:r>
            <a:r>
              <a:rPr lang="en-US" b="1" dirty="0" err="1">
                <a:solidFill>
                  <a:srgbClr val="FFFF00"/>
                </a:solidFill>
              </a:rPr>
              <a:t>Albani</a:t>
            </a:r>
            <a:r>
              <a:rPr lang="en-US" b="1" dirty="0">
                <a:solidFill>
                  <a:srgbClr val="FFFF00"/>
                </a:solidFill>
              </a:rPr>
              <a:t>)</a:t>
            </a:r>
            <a:endParaRPr lang="en-US" sz="4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sz="4000" b="1" dirty="0" err="1">
                <a:solidFill>
                  <a:srgbClr val="00FFFF"/>
                </a:solidFill>
              </a:rPr>
              <a:t>Ramadhan</a:t>
            </a:r>
            <a:r>
              <a:rPr lang="en-US" sz="4000" b="1" dirty="0">
                <a:solidFill>
                  <a:srgbClr val="00FFFF"/>
                </a:solidFill>
              </a:rPr>
              <a:t> : </a:t>
            </a:r>
            <a:r>
              <a:rPr lang="en-US" sz="4000" b="1" dirty="0" err="1">
                <a:solidFill>
                  <a:srgbClr val="00FFFF"/>
                </a:solidFill>
              </a:rPr>
              <a:t>Saat</a:t>
            </a:r>
            <a:r>
              <a:rPr lang="en-US" sz="4000" b="1" dirty="0">
                <a:solidFill>
                  <a:srgbClr val="00FFFF"/>
                </a:solidFill>
              </a:rPr>
              <a:t> </a:t>
            </a:r>
            <a:r>
              <a:rPr lang="en-US" sz="4000" b="1" dirty="0" err="1">
                <a:solidFill>
                  <a:srgbClr val="00FFFF"/>
                </a:solidFill>
              </a:rPr>
              <a:t>Pembebasan</a:t>
            </a:r>
            <a:r>
              <a:rPr lang="en-US" sz="4000" b="1" dirty="0">
                <a:solidFill>
                  <a:srgbClr val="00FFFF"/>
                </a:solidFill>
              </a:rPr>
              <a:t> Dari </a:t>
            </a:r>
            <a:r>
              <a:rPr lang="en-US" sz="4000" b="1" dirty="0" err="1">
                <a:solidFill>
                  <a:srgbClr val="00FFFF"/>
                </a:solidFill>
              </a:rPr>
              <a:t>Api</a:t>
            </a:r>
            <a:r>
              <a:rPr lang="en-US" sz="4000" b="1" dirty="0">
                <a:solidFill>
                  <a:srgbClr val="00FFFF"/>
                </a:solidFill>
              </a:rPr>
              <a:t> </a:t>
            </a:r>
            <a:r>
              <a:rPr lang="en-US" sz="4000" b="1" dirty="0" err="1">
                <a:solidFill>
                  <a:srgbClr val="00FFFF"/>
                </a:solidFill>
              </a:rPr>
              <a:t>Neraka</a:t>
            </a:r>
            <a:r>
              <a:rPr lang="en-US" sz="4000" b="1" dirty="0">
                <a:solidFill>
                  <a:srgbClr val="00FFFF"/>
                </a:solidFill>
              </a:rPr>
              <a:t> Dan </a:t>
            </a:r>
            <a:r>
              <a:rPr lang="en-US" sz="4000" b="1" dirty="0" err="1">
                <a:solidFill>
                  <a:srgbClr val="00FFFF"/>
                </a:solidFill>
              </a:rPr>
              <a:t>Terkabulkannya</a:t>
            </a:r>
            <a:r>
              <a:rPr lang="en-US" sz="4000" b="1" dirty="0">
                <a:solidFill>
                  <a:srgbClr val="00FFFF"/>
                </a:solidFill>
              </a:rPr>
              <a:t> </a:t>
            </a:r>
            <a:r>
              <a:rPr lang="en-US" sz="4000" b="1" dirty="0" err="1">
                <a:solidFill>
                  <a:srgbClr val="00FFFF"/>
                </a:solidFill>
              </a:rPr>
              <a:t>Do’a</a:t>
            </a:r>
            <a:endParaRPr lang="en-US" sz="4000" dirty="0">
              <a:solidFill>
                <a:srgbClr val="00FFFF"/>
              </a:solidFill>
            </a:endParaRP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4800" dirty="0">
                <a:solidFill>
                  <a:srgbClr val="FFFF00"/>
                </a:solidFill>
                <a:cs typeface="Traditional Arabic" pitchFamily="2" charset="-78"/>
              </a:rPr>
              <a:t>إن لله في كل يوم وليلة عتقاء من النار في شهر رمضان، وإن لكل مسلم دعوة يدعو بها فيستجاب له</a:t>
            </a:r>
          </a:p>
          <a:p>
            <a:pPr marL="0" indent="0" algn="ctr">
              <a:buNone/>
            </a:pPr>
            <a:r>
              <a:rPr lang="en-US" sz="3400" i="1" dirty="0"/>
              <a:t>“</a:t>
            </a:r>
            <a:r>
              <a:rPr lang="en-US" sz="3400" i="1" dirty="0" err="1"/>
              <a:t>Sesugguhnya</a:t>
            </a:r>
            <a:r>
              <a:rPr lang="en-US" sz="3400" i="1" dirty="0"/>
              <a:t> Allah </a:t>
            </a:r>
            <a:r>
              <a:rPr lang="en-US" sz="3400" i="1" dirty="0" err="1"/>
              <a:t>membebaskan</a:t>
            </a:r>
            <a:r>
              <a:rPr lang="en-US" sz="3400" i="1" dirty="0"/>
              <a:t> </a:t>
            </a:r>
            <a:r>
              <a:rPr lang="en-US" sz="3400" i="1" dirty="0" err="1"/>
              <a:t>hamba-hamba</a:t>
            </a:r>
            <a:r>
              <a:rPr lang="en-US" sz="3400" i="1" dirty="0"/>
              <a:t> </a:t>
            </a:r>
            <a:r>
              <a:rPr lang="en-US" sz="3400" i="1" dirty="0" err="1"/>
              <a:t>Nya</a:t>
            </a:r>
            <a:r>
              <a:rPr lang="en-US" sz="3400" i="1" dirty="0"/>
              <a:t> </a:t>
            </a:r>
            <a:r>
              <a:rPr lang="en-US" sz="3400" i="1" dirty="0" err="1"/>
              <a:t>dari</a:t>
            </a:r>
            <a:r>
              <a:rPr lang="en-US" sz="3400" i="1" dirty="0"/>
              <a:t> </a:t>
            </a:r>
            <a:r>
              <a:rPr lang="en-US" sz="3400" i="1" dirty="0" err="1"/>
              <a:t>neraka</a:t>
            </a:r>
            <a:r>
              <a:rPr lang="en-US" sz="3400" i="1" dirty="0"/>
              <a:t> </a:t>
            </a:r>
            <a:r>
              <a:rPr lang="en-US" sz="3400" i="1" dirty="0" err="1"/>
              <a:t>setiap</a:t>
            </a:r>
            <a:r>
              <a:rPr lang="en-US" sz="3400" i="1" dirty="0"/>
              <a:t> </a:t>
            </a:r>
            <a:r>
              <a:rPr lang="en-US" sz="3400" i="1" dirty="0" err="1"/>
              <a:t>malam</a:t>
            </a:r>
            <a:r>
              <a:rPr lang="en-US" sz="3400" i="1" dirty="0"/>
              <a:t> </a:t>
            </a:r>
            <a:r>
              <a:rPr lang="en-US" sz="3400" i="1" dirty="0" err="1"/>
              <a:t>di</a:t>
            </a:r>
            <a:r>
              <a:rPr lang="en-US" sz="3400" i="1" dirty="0"/>
              <a:t> </a:t>
            </a:r>
            <a:r>
              <a:rPr lang="en-US" sz="3400" i="1" dirty="0" err="1"/>
              <a:t>bulan</a:t>
            </a:r>
            <a:r>
              <a:rPr lang="en-US" sz="3400" i="1" dirty="0"/>
              <a:t> </a:t>
            </a:r>
            <a:r>
              <a:rPr lang="en-US" sz="3400" i="1" dirty="0" err="1"/>
              <a:t>Ramadhan</a:t>
            </a:r>
            <a:r>
              <a:rPr lang="en-US" sz="3400" i="1" dirty="0"/>
              <a:t>, </a:t>
            </a:r>
            <a:r>
              <a:rPr lang="en-US" sz="3400" i="1" dirty="0" err="1"/>
              <a:t>dan</a:t>
            </a:r>
            <a:r>
              <a:rPr lang="en-US" sz="3400" i="1" dirty="0"/>
              <a:t> </a:t>
            </a:r>
            <a:r>
              <a:rPr lang="en-US" sz="3400" i="1" dirty="0" err="1"/>
              <a:t>bagi</a:t>
            </a:r>
            <a:r>
              <a:rPr lang="en-US" sz="3400" i="1" dirty="0"/>
              <a:t> </a:t>
            </a:r>
            <a:r>
              <a:rPr lang="en-US" sz="3400" i="1" dirty="0" err="1"/>
              <a:t>setiap</a:t>
            </a:r>
            <a:r>
              <a:rPr lang="en-US" sz="3400" i="1" dirty="0"/>
              <a:t> </a:t>
            </a:r>
            <a:r>
              <a:rPr lang="en-US" sz="3400" i="1" dirty="0" err="1"/>
              <a:t>muslim</a:t>
            </a:r>
            <a:r>
              <a:rPr lang="en-US" sz="3400" i="1" dirty="0"/>
              <a:t> yang </a:t>
            </a:r>
            <a:r>
              <a:rPr lang="en-US" sz="3400" i="1" dirty="0" err="1"/>
              <a:t>berdo’a</a:t>
            </a:r>
            <a:r>
              <a:rPr lang="en-US" sz="3400" i="1" dirty="0"/>
              <a:t> </a:t>
            </a:r>
            <a:r>
              <a:rPr lang="en-US" sz="3400" i="1" dirty="0" err="1"/>
              <a:t>maka</a:t>
            </a:r>
            <a:r>
              <a:rPr lang="en-US" sz="3400" i="1" dirty="0"/>
              <a:t> </a:t>
            </a:r>
            <a:r>
              <a:rPr lang="en-US" sz="3400" i="1" dirty="0" err="1"/>
              <a:t>ia</a:t>
            </a:r>
            <a:r>
              <a:rPr lang="en-US" sz="3400" i="1" dirty="0"/>
              <a:t> </a:t>
            </a:r>
            <a:r>
              <a:rPr lang="en-US" sz="3400" i="1" dirty="0" err="1"/>
              <a:t>pasti</a:t>
            </a:r>
            <a:r>
              <a:rPr lang="en-US" sz="3400" i="1" dirty="0"/>
              <a:t> </a:t>
            </a:r>
            <a:r>
              <a:rPr lang="en-US" sz="3400" i="1" dirty="0" err="1"/>
              <a:t>akan</a:t>
            </a:r>
            <a:r>
              <a:rPr lang="en-US" sz="3400" i="1" dirty="0"/>
              <a:t> </a:t>
            </a:r>
            <a:r>
              <a:rPr lang="en-US" sz="3400" i="1" dirty="0" err="1"/>
              <a:t>dikabulkan</a:t>
            </a:r>
            <a:r>
              <a:rPr lang="en-US" sz="3400" i="1" dirty="0"/>
              <a:t> </a:t>
            </a:r>
            <a:r>
              <a:rPr lang="en-US" sz="3400" i="1" dirty="0" err="1"/>
              <a:t>do’anya</a:t>
            </a:r>
            <a:r>
              <a:rPr lang="en-US" sz="3400" i="1" dirty="0"/>
              <a:t>“</a:t>
            </a:r>
            <a:r>
              <a:rPr lang="en-US" sz="3400" dirty="0"/>
              <a:t> </a:t>
            </a:r>
          </a:p>
          <a:p>
            <a:pPr marL="0" indent="0" algn="ctr">
              <a:buNone/>
            </a:pPr>
            <a:r>
              <a:rPr lang="en-US" b="1" dirty="0">
                <a:solidFill>
                  <a:srgbClr val="FFFF00"/>
                </a:solidFill>
              </a:rPr>
              <a:t>(HR. </a:t>
            </a:r>
            <a:r>
              <a:rPr lang="en-US" b="1" dirty="0" err="1">
                <a:solidFill>
                  <a:srgbClr val="FFFF00"/>
                </a:solidFill>
              </a:rPr>
              <a:t>Bazzar</a:t>
            </a:r>
            <a:r>
              <a:rPr lang="en-US" b="1" dirty="0">
                <a:solidFill>
                  <a:srgbClr val="FFFF00"/>
                </a:solidFill>
              </a:rPr>
              <a:t> </a:t>
            </a:r>
            <a:r>
              <a:rPr lang="en-US" b="1" dirty="0" err="1">
                <a:solidFill>
                  <a:srgbClr val="FFFF00"/>
                </a:solidFill>
              </a:rPr>
              <a:t>dan</a:t>
            </a:r>
            <a:r>
              <a:rPr lang="en-US" b="1" dirty="0">
                <a:solidFill>
                  <a:srgbClr val="FFFF00"/>
                </a:solidFill>
              </a:rPr>
              <a:t> Ahmad </a:t>
            </a:r>
            <a:r>
              <a:rPr lang="en-US" b="1" dirty="0" err="1">
                <a:solidFill>
                  <a:srgbClr val="FFFF00"/>
                </a:solidFill>
              </a:rPr>
              <a:t>dengan</a:t>
            </a:r>
            <a:r>
              <a:rPr lang="en-US" b="1" dirty="0">
                <a:solidFill>
                  <a:srgbClr val="FFFF00"/>
                </a:solidFill>
              </a:rPr>
              <a:t> </a:t>
            </a:r>
            <a:r>
              <a:rPr lang="en-US" b="1" dirty="0" err="1">
                <a:solidFill>
                  <a:srgbClr val="FFFF00"/>
                </a:solidFill>
              </a:rPr>
              <a:t>para</a:t>
            </a:r>
            <a:r>
              <a:rPr lang="en-US" b="1" dirty="0">
                <a:solidFill>
                  <a:srgbClr val="FFFF00"/>
                </a:solidFill>
              </a:rPr>
              <a:t> </a:t>
            </a:r>
            <a:r>
              <a:rPr lang="en-US" b="1" dirty="0" err="1">
                <a:solidFill>
                  <a:srgbClr val="FFFF00"/>
                </a:solidFill>
              </a:rPr>
              <a:t>periwayat</a:t>
            </a:r>
            <a:r>
              <a:rPr lang="en-US" b="1" dirty="0">
                <a:solidFill>
                  <a:srgbClr val="FFFF00"/>
                </a:solidFill>
              </a:rPr>
              <a:t> yang </a:t>
            </a:r>
            <a:r>
              <a:rPr lang="en-US" b="1" dirty="0" err="1">
                <a:solidFill>
                  <a:srgbClr val="FFFF00"/>
                </a:solidFill>
              </a:rPr>
              <a:t>terpercaya</a:t>
            </a:r>
            <a:r>
              <a:rPr lang="en-US" b="1" dirty="0">
                <a:solidFill>
                  <a:srgbClr val="FFFF00"/>
                </a:solidFill>
              </a:rPr>
              <a:t>/</a:t>
            </a:r>
            <a:r>
              <a:rPr lang="en-US" b="1" dirty="0" err="1">
                <a:solidFill>
                  <a:srgbClr val="FFFF00"/>
                </a:solidFill>
              </a:rPr>
              <a:t>tsiqoh</a:t>
            </a:r>
            <a:r>
              <a:rPr lang="en-US" b="1" dirty="0">
                <a:solidFill>
                  <a:srgbClr val="FFFF00"/>
                </a:solidFill>
              </a:rPr>
              <a:t>)</a:t>
            </a:r>
            <a:endParaRPr lang="en-US"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amadhan_mubarak"/>
          <p:cNvPicPr>
            <a:picLocks noChangeAspect="1" noChangeArrowheads="1"/>
          </p:cNvPicPr>
          <p:nvPr/>
        </p:nvPicPr>
        <p:blipFill>
          <a:blip r:embed="rId2"/>
          <a:srcRect/>
          <a:stretch>
            <a:fillRect/>
          </a:stretch>
        </p:blipFill>
        <p:spPr bwMode="auto">
          <a:xfrm>
            <a:off x="0" y="-533400"/>
            <a:ext cx="9144000" cy="6096000"/>
          </a:xfrm>
          <a:prstGeom prst="rect">
            <a:avLst/>
          </a:prstGeom>
          <a:noFill/>
        </p:spPr>
      </p:pic>
      <p:sp>
        <p:nvSpPr>
          <p:cNvPr id="6" name="Title 1"/>
          <p:cNvSpPr txBox="1">
            <a:spLocks/>
          </p:cNvSpPr>
          <p:nvPr/>
        </p:nvSpPr>
        <p:spPr>
          <a:xfrm>
            <a:off x="0" y="4724400"/>
            <a:ext cx="9144000" cy="2133600"/>
          </a:xfrm>
          <a:prstGeom prst="rect">
            <a:avLst/>
          </a:prstGeom>
          <a:solidFill>
            <a:schemeClr val="bg1"/>
          </a:solidFill>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400" b="1" i="0" u="none" strike="noStrike" kern="1200" cap="none" spc="0" normalizeH="0" baseline="0" noProof="0" dirty="0">
                <a:ln>
                  <a:noFill/>
                </a:ln>
                <a:solidFill>
                  <a:srgbClr val="FFFF00"/>
                </a:solidFill>
                <a:effectLst/>
                <a:uLnTx/>
                <a:uFillTx/>
                <a:latin typeface="+mj-lt"/>
                <a:ea typeface="+mj-ea"/>
                <a:cs typeface="+mj-cs"/>
              </a:rPr>
              <a:t>AGAR RAMADHAN TAK HANYA LAPAR DAN DAHAGA</a:t>
            </a:r>
            <a:endParaRPr kumimoji="0" lang="en-US" sz="5400" b="0" i="0" u="none" strike="noStrike" kern="1200" cap="none" spc="0" normalizeH="0" baseline="0" noProof="0" dirty="0">
              <a:ln>
                <a:noFill/>
              </a:ln>
              <a:solidFill>
                <a:srgbClr val="FFFF00"/>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752600"/>
          </a:xfrm>
        </p:spPr>
        <p:txBody>
          <a:bodyPr>
            <a:normAutofit/>
          </a:bodyPr>
          <a:lstStyle/>
          <a:p>
            <a:r>
              <a:rPr lang="en-US" b="1" dirty="0">
                <a:solidFill>
                  <a:srgbClr val="FFFF00"/>
                </a:solidFill>
              </a:rPr>
              <a:t>MENGAPA KITA SELALU GAGAL MENCAPAI RAMADHAN TERBAIK ?</a:t>
            </a:r>
          </a:p>
        </p:txBody>
      </p:sp>
      <p:sp>
        <p:nvSpPr>
          <p:cNvPr id="60418" name="AutoShape 2" descr="data:image/jpeg;base64,/9j/4AAQSkZJRgABAQAAAQABAAD/2wCEAAkGBxIREhQUEhQUFBUVFBUXFRgYFBQVFxgWFhYcGBYUGBQYHCggGBolGxUYITEhJSkrLi4uFyAzODMsNygtLisBCgoKDg0OGhAQGiwkHyQsLCwsLCwsLCwsLDQsLCwsLCwsLCwsLCwsLCwsLCwsLCwsLCwsLCwsLCwsLCwsLCwsLP/AABEIALcBEwMBIgACEQEDEQH/xAAcAAEAAQUBAQAAAAAAAAAAAAAABwECAwUGCAT/xABFEAABAwMCAwUEBQoFAgcAAAABAAIDBBESBSEGMVEHEyJBYXGBkaEUMlKxwSMzQmJygpLC0fAVY6Ky4QhTJENkc5PS8f/EABkBAQADAQEAAAAAAAAAAAAAAAABAgMEBf/EAB8RAQEAAgMAAwEBAAAAAAAAAAABAhEDITESIkEyE//aAAwDAQACEQMRAD8AlNERbMhERAREQEREBERAREQEREBERAREQEREBERAREQEREBERAREQEREBERAREQEREBERAREQEREBERBouMuJG6bT9+6J0rc2sIaQ22QNiSfK4t7wtTwDx9HqhlaWCF7C3Fhkyc9pBu4bC9iNwOq2HaLp30jTaqMAucI82gC5LoyHgADmfDb3qHOBuA66V75O7mpXsjL6aVzTGO+a4FrSHb4uGQva3t5Ktt2tJNPQyLheGu0WB0bmag5tLUwuEcrX3Ac7lm0AcieY8vZurJ+0+BmofQu6eR3jYu9Dmkd44gbM82XI3v7lO4jVd6iIpQIiICIiAiIgIiICIiAiIgIiICIiAiIgIiICIiAiIgIiWQEREBERAWm4p4np9PiMs7tzfBg+vI7o0feeQWfiHWYqKnkqJvqsHIc3OP1WN9Sf72XmPifX5a+ofPKd3HwtuS1jP0WNv5D5m581W3S0mzijX5a+ofUTWydYBoGzWD6rB1t1KkTsN4eppjJVSXdNBKAxt/C0OZcSEeZvlbpiuX4Z4BkqqSWtkkEUEccrhtk95iaSQG7ANuLX+SkfsJ0psdFJUb5zSlp3NsItmjHlfJz91WTtN8SWiItFBERAREQEREBERAREQEREBERAREQEREBERAREQYK2Usje5tiWsc4X5XAuuJqOIal/KTAfqsZ97gSu6nZk1w6tI+IsowateOS+s87YyT1Uzgbz1HnynlaPg1wC5t1bKfrSyu/ake77yuhXMPFiR0J+9XykiuNtSxwJLlRRehkHwef6roFyfZtJelcPszO+YafxXWLC+tp4IiKBD3bHK+qr6GgaXAOxLrXIymfhkW+Za1pP7x6rU8W8LRv1Oi0yn8LGQMa91hkbl8ksrrDd5bvv6Dkvv4gq2v4ogF/zb4GH9rC9vi6y+vVWY8VQkkDJrDz/wDTFoB6EkcvUdVmu7Dj8x0mkVDIwGMbAIY23A2cWx2HU2cT8Ss/ZrQGDTKVhFiY+8I9ZHF4vfzs4L4e1OQmnhicMYZamFtRKWhzI4i7cuPNlziL2HPmuzAAAtyttblbysrfqv4qiIrIEREBERAREQEREBERAREQEREBERAREQEREFcUxWTFMVCVjQovqGYvc3o5w+BspTxUa60zGomH+Y75m/4rbi9rLkfGucqxZ7v2j966NaDUhaR3u+4LTJTF3XZdJeOdvR7HfFpH8q7fFR92VyflJ29WMd/C4j+ZSLiufL1vPGPFcvxjXSMLY43uYHMdljYO322da7Tz3C6zFcNxm7/xAHSNvzJP4q3HN5K59Rx+m6O2mcXQSSMeXZF/5N7y7ffJ7Cb7nlbmtWzR/olVHVtlfJK15cO9/KAuta7iTd1r9fJdOtTrR3aPQ/gtcsMdeM8c8tthwPxU55fQ6i6LCXvjlKXAPa837tr3uItdxAbzCrw9xozTKuXTqubvII3htPPzLGkAiOU+bQHAXHIg+VrOCtAgrnzR1MYkjEXI7Fri8Wc1w3a6wO46nqtZxf2Nuhjkmo5TI1jS7uXtvIQNyGOb9Y28rDkubKavTfG79TNTzMkaHRua9p5Oa4OafYRssll5X4S4qqNOmEsDvCdpIzfCRvQjr0dzClvhvtkgqJY4p4DAZHY5h+bAT9W4xB3Nh6XuomUTcUm4pismKYqUMeKYrJimKDHimK1nFGvx0EPfSte5mQaSxpdjcGxPQX296+vR9RiqoWTQuD2PaDdpDrEjdptycORCGn0YpismKYohjxTFZMUxRLHimKyYpigx4pismKYoMeKYrJimKDHimKyYpigx4osmKIMuKYrNimKjadMOKjriuPGqk9cT8WhSXio/46jtUg/ajafgSPwWnDfsz5J051aXVx+U9rR/T8FulqdaHiafT8f+V0ZeMsfW77NalsdVIXkNb9HkLiTYANLXEk9AAStX2h8SyV81NTwVGGn1TxH3gje3J7Xhsl7tDnNGbbW8JPPkba+h0b6a/wCjZOaZWSBhDsfG2Nz2B3Vpc0Ajoeq4vVtYkMFNTPZ3clDLO0ECx8bmOIdv9ZsjH7/rei5OX10YePUWi6RFSQR08IIjjbi25LjzuSSfMkk+9cPxW+9VJ6Yj4NCkLTJ+9hik/wC5FG/+Ngd+KjTXH5VEx/zX/J1vwWnD6py+PhWn1g+Mfsj7ytytDqh/KO9LD5Bb5eMsfXc9k8O1S71ib/uJ/BSBiuQ7KIbUsrvtTH/Sxv8AUrtHWAubADmTsPiuTK9ujGdOL4k7M9PriXOj7mVxuZIiGEk8y5v1XE9bX9VA/COisl1aGmcSWCpLT1LYyTb0uGW969A612gUVObNL6hw8oW5Ae2Q2b8CV531ieaCtkqoBLDeaSSJ9rFubiQLja9jZUs/VpXq4hA1ea6HiPWK8d0K4kSERlrnY/nPDZ2Lb235qZ+AKDUaJoo6wMliYw9xPG4nFrSAIZA4AjY+E9Ba/JTtGnW4pirdQrYqeN0sz2xxsF3OcbAXNhv7SBb1XDVnbFpMd8XzS2+xCbfF5amzTc8ecTM02kfOQHPPghaf0pCNrj7IFyfQW815fGqTNeXse6NxcXfkz3YDj5hrLBvuUndovajR19M6CKkc9xPhkmDR3fV7AxxOXlzt1B5KMtK0ioqnYU8MkrujGF1vaRsPeq2rSOn03tI1RsToGzySPkc0McfHK25sWsuCSXbAdN7c1NPZZDqAoz/iJeXl5MQkN5RGQPrk7/WvYHcfBQVovCtezUaenEZhqcmSsDzYNDfGHuxvYeAr1YWqYVhxTFZsUxVtq6YcUxWbFMU2aYcUxWbFMU2aYcUxWbFMU2aYcUxWbFMU2aYcUWbFE2aZsUxWXFMVTa2mLFcL2ixWkhd1Y4fBw/8Ast/xhxH9Aja8QyTF17NY3I+G122uDuCdxe3OxUd8XcdCrhp5oqCvwJdi90LcXXt9Utcb/VWnHlrJTObxfMtZrQ2Yfb+C0VfxwYyB9GkHP84cDt0Fiuf1fjCecWAbG2/6Ny7+I/0W+XLjpljx5N3Hxg2iqI5I2iV8TrkZYtvYjG4HqtK4VOtag5zIg6Wd4c5sQxa1os0uJN8QBa7j5n1Wt4e04VE8cbjZpc3M33wyAdjsd7Feu+H+Hqahi7qlibG3a9vrOI2ye47uPqVy5W3ut5JOn00VI2KOONgs2NjWN3v4WANG/nsFEE8mT3O+05x+JupjrH4Rvd9ljj8ASoXHJb8H6y5vx81DqEcxeGE5Ruxe0izmn1HQ25rUVpvI79o/Lb8FpuHHvqa+aeN2DAfGBvm07Nbb1xv6WWxfUNdI9oPiHiPscTb7lf5bivx1U0dmcNtPjP2nyu/1kfyrda9HemnH+U//AGlfPwRDjQUo6xNd/H4vxWy1WO8Mo6xP/wBpXNv7NtdIdurJYw8FrgHNOxBFwR0IKuCqu9yI3q9LkppRPSm3duzx6YnL95u3Jeh+zXW56/T4qmowzkdJ9RpaMWPLBsSd7tKhuZvicD1I+anKk012nUMcNDD3/cts1jpRE597uc7MtLci4k22G/kuLkmr06sLtHf/AFE6x3dPT0rTvM8yP/YiFmtPtc6/7ihh+kTGoipnsbDI4xM8RxH5SxY97iTzDwb9PJShqvDWpa1q8f06mNJEyNpI3ezumPu5jZm3a6R2Z8x8l1/bH2fGvhbPTNH0mBtsR/5sQ3wH6w5j2kdFk0Q92h8Au0hsGc7ZXzd5s1haGhmPmT4vrdAtn2TaRqNQypdp1Z9HkjMQMbr928SZXe4WIuAzbwk+oXSdmfEMWqd3p2qU5qZIczBI4OcQGjxMltuLAWyOxsAd7EzJpmjUtG0iCGGBptlgxrL22GRHPn59UEcaFw7Npk82q6xVslf3Qibg1zjdxa1oaA0eKzcQ0D9IlSk0XHJRX29UNaY4KiPF1LTObJIwXz73Kwe7qwAgbcsnX9O94J4jj1KkjqWWBdtIy98JG/Xb7PMehClDcYpisuKYps0xYpisuKYps0xYpisuKYps0xYpisuKYps0xYpisuKYps0xYosuKJs0vREUJFxnHlAItPjjhAaISxsY8gBG5jAT8F2a57j0gUMznGwZg8k+Qa8XPwur4XWUVz/mvKOp0dVcGcPLnOLWh5Jc4+eLfMcuW24XSwcEMZHnK8udZpLAMQCbXBN7m1/RbjRKF00zqyYHfaBh/QZ5Ot5Ej7z1W7rxeN3sv8N1vjxT2scuS+RzcMTYx4GhtuVhbkvS9PJkxrh5tB+IuvNhXoXhqbOkp3dYIz/oCz5fxfjOJZMaSc/5Tx8Rb8VAnGWqfR6dwB8cl2N9hHid7h8yFN/G8uNHL6lg+Lx+CgDtE04viZK3fuiQ4fqut4vcQPirce5x2xGernJXOaBqkzInQ0sZMr3Fz388WgWAHkPM3PVbTRKSSISGX67nXve9wBzv7SVXgjV4mwvgdiyTctPLvLjkT5uHTottDFm5rftEN/iNvxU4TqXZle7NPRGjQd3Tws+zFG34NAX0VbbseOrXD4hXtR3JczZCDeQ9iqq2tsi9Jwubq9nP/ad969HUrrsaerWn5LzlXjxv9pUr1msV0r6al0/uWu+iRzTyyguETX2bGGsH1nHF5t6BcnM6eN3ajbjriCsMskFNM2BrbNyEeUhJaCfG42A38hfbmuh1niw09Qyljp5quYxCRwh7sYguxykL3AMBsbXO64LVZzJPK8i2UjjY2uN+Vxtt6KOHGZW7OXKydOW0Skr6DM0s5aZDlI64Jeerg9pB5n4rZ6nxdqcsMlNUGJzJWFpLmAOF+TmujcLEGx5eS+taXWDd9h5NA95//VtlxYxnOTKvp0ztG1SKmx1GidV0b2vidIY3Ruc29nEyWLXbOtuBe3O9yuf7MeOm6XVvbd5opn2dkBmwXsyYtbtkB9YDmOV7Bel6OERwsYbWZG1pvys1oG/psvKvGjoq/VpGULI2xyTMhi7toa17iQwyWG3ieSbjysuN0vWUbw4AtIIIBBG4IO4IKuWGjpxFGyNvJjWtHsaLD7lmQY6idkbXPe5rGNBLnOIDQBzJJ5BYdN1GGoYJIJGSsJIDmOD23HMXHmtVx3oH+IUM9MDZz23YSSG94w5Myt+jkBfmvPmhcUV/DklTTGOIyPwJa9/eNjcL2daN3MtI2JBtig9RIoz7Me1WPUj3FSGQ1X6NriOUfqZG7Xj7JJvzHmBJiAiIgIiICIiCy6ZKwlLqUL7rnuONL+k0sjXPcI2sc97G7d4WeJrXO54bbtHPbe1wd9dYK5mUcjftMePi0hTPSocCsqG3a4dWn7leEIXoOJzCnTgGbLT6Y9GFv8Li38FBZCmTsvnvQNH2ZJG/6sv5ly8njow9fT2hS2pmj7UrfkCfwUbyRhwIcAQQQQeRB5hd32jSeCFvV7z8GgfzLh1rwz6s+X+kO6/Q/Rqh8bSbNILT52IDh8L2v6KQOCH/AEiWjJ3Lposva14y+4rSdpGnWdHOORGD/aN2n3i49wWbse1PHUaWKQ2Y6Q4no8tOI97rD2lYX6ZWNp9sZXqFh2V11ZdUab7rJdDdS2z3jo9w+BKxL6tTbaaYdJZP95Xyr0I460Goj8o72/gruF+0xlBUV8kkckr5GQxwgY4g00bo2h5JBDTtyB81i1yYRukeeTQCfgFweisbPWwB7btlqYw5u+4fKLt+dly8zo4nprs+02SCkfU1W9VVXqKhxFiPD+Tjt5BjLC3lcrhCb79d/ipX4jmwppjy/JOA9/hH3qJ1fgnVU5r3FVq6WLvayNn2p42+7IA/K62ixcCxd5qMHo97z+6xxHzstOS9KYTtJvaLpk1Vp1TDT3717BiAQC6zgXMuSAMgCPevK9NUVOnVQcA6Gogfyc3drhtYtcPMH4FeyA5Rj2zdn8moNZU0rQZ4mlr2bAyx8wAfN7d7A8wfQBcWnW6XgzjuCtoBVyvZDicJg5wa1sgAJAJ5ggggc97Lc6PxJSVYJp545LcxfFw9Sx1nAepC8l6DqjYThKzOJxufJzTyyaevUedl19Xw02ZjXxPzYfE0E2uD+sOfsNlfHD5TpTLLV7Tbxd2g0dA0tzE9QSGsp4iHyOe76oIF8B7d+gJsF5u470+tiqTLXMEc1UPpGIsLB7iMSByIx5cxtfddjwdqcmlykspIXl3MvZaTpZkwuWj0AK6X/qH0p8lNSVWBBjcY5LeLEStDhkbcg5hF+rvUKtxs9WllQrpETHvxc8xuP5p/kJQbtDj5NPLLyJB5XXqbsy4jdX0Eb5fz8ZdDODz7yPYkjyLhi4jqSvKFVSvidjI1zHWabOFjZwDmkg8rgg+whT1/09BogqHCoa8yOYXw2s+NzcgXnq1zSyxHmD5iyqlMGSXVl1S6lDJkrgViS6aSzIsORVU0LCqX9EI6lCQpVLKht0T3/wB+1Y6k2aSPJBEEzMXOHRxHwNlavo1MYyyE7Avcd9uZv5r4HVkY5yMH7zf6rulmnJqtFUCznD9Y/epO7I5//DzM+zNl/Exo/lXEUehy1MpwHhJ5+3opU4R4eFGwi4u6xPt9T5rn5Mp43wl9aTtDkvJC3lZjj8XW/lXJLf8AHFSH1Ox2axrffck/etCtuP8AmMs/6rVa+xrmBrgCCTcH2f8AKjubS5m1bY6ZrzI5zXQBl878xiRuCCDv5WupD1o7sHofmf8AhfdpfAlXPjUMHczQlstM55sHPa7LB7eYa6wHlz6XWXNJWnFXccC8ZOqHfQ65hp66JoyY+w74AfnI/I3sSQL9Rte3b+5cG3VdO1ofRZGTRVDAXAOjkZLTyx2LjHOBYOa4jz36brf8P6RLSscZ6yeqeWtuZHNxaQN8AAOZvud+Xv52zgtdbapn/wDek+biV8K+/XXXqJT1eT8d1yPGmrvpoQYyA97sQbA2FiSQD58viu7esd1ya3lp8PG7gI5OW7W29dxy6r4uxWKN2r04kblYSOZ0D2xuLXEedrH32PkubpNPqKxxdcuJNi5ziSTzt5k81LPZP2ayQVTKuoe38mCY2MLr5kWu51gLAE7b39i5M78rt04zU0k3jmXGkcPtPYPnl/Ko3XacfVN2sYPtl3waR/Moj4i1aroznaKSJxsPC5pafIHxb7Dn9y3478cNsc5vLTppnWaT0BPyX3dlEN6xzvJkDvi5zQPldaJlZ3tKJLtObBfG9rnZwF+huPcsnCvGtJpj5DUd4XSBgAjaHENGRJNyBa9vVTy3o452nNw6f36LXcQah3NNI8bOtiz9p2w+HP3LJoesQVkLJ6eQPjePIi4Pmxw/RcPMLk+0Ctu9kQOzRm/9o7N/0/7lhhj8stNc7qInj0mOPUXZMYWTxPLQQCA8WzAHqLn95fdowbTTvpG3LMe+j88A42dGT57jIe0r6NXppJJafuxbB7nueRcAY44W88svgF9VRGyPOUAB7mtaT1tfEfNdEx1WNy3Gw4SoPpeoMvuyH8o7p4D4R73ke4KX5GNcC1zQ4HmCAQfPkea4rsq08Mp3yn60ztuuDNh/qyPwXcEBc/Jd1thNR554sjEPE7X1TR3b6iBwyALXROa1gcQdiAQQf2Suu4k7JHxzfStImNLKDl3ZcQy9wbRyD6o2+o4EHlsF9fbnw+2ppYpGtLp432jIIHgIJe11zuPCCPX2lRPw/qVVUNIZLMXMAy/LOG3k7d26pMdrXLSW9C7R307mU2tROpKgjwy4juZBliHHEkMN73I8O19uSkm/p/ReZq7TKuV7HzGWTu74ZyZ4k2u4EuJ8hy6L0JwnKXUdMXOc53cx3LiS4nEbkncn1U3Gz1Eylbaye5Ut62S6hZW4/sqirsiChI8yFW49Pkqudv1KpiTz+H980FpePK34ILeZB+CyAKjnWQUyHUK0uB6e3b5K7G/P4f3zVyDG0NHK3yVxcPRVc6ytDb7n3Dp/yg1tTolLKbyQxO9rQT7T6rAeFaHyhYP2XOb9xW8VHGyDU0+g0kTs2QsyAsCSXH4klbNlh5hVYPM+70CvU1EWgj0358ljnDXDHyPP2LMscW9z1+7yUJc9W8IU8ji7ORpJubOYR8C1Q32h6I2bVabToJHPPhD3HHwGQ3dytfGNocp513UJKeF0kdPLUvHKOPEOJ6kuIs3qRc78io14E4V1H/FpNSrqeKIStk8PeBzmOcA1uIDib4gjnyceSm5WzW0TGb25fgCkp6DVamhq5GgNeBC91gHOuMB6F7HtP7tlPsTGMFm2AHsXFycId/rYrnxjuoadgYTj46jJ4D7Dc4MtufPG3LbuVCUO8e6FqupzyNpYxFBA52L3yd06Z7eeA545CzSbA7G/ThdWqtTp2OZXUTnRltnOLHAe3vWXZdenFjjH1gep29Dv+KmZWeIsl9eQNM4gkgjfG0ZMcbtDj9U9fX1Hos+l8NV+oCWaGF8oYLvdsLn7LL2ycBvi3ew9i9H6l2aaVPKJX0rA69yGF0bHG9/ExhAP4+a6ilpmRMbHGxrGNFmta0NaB0DRsFG7ek9PImg8S1umvf8AR5XwuJAkaWgglvIOY8HcXPqunpO0bvSTWNPeEi8kYFj5eJhO1h5t+CnTX+B9Pr3ZVNO17xyeC+N5HkHOYQXW5b3Ufca9iLHXk012BtvBI4lp/YlcSQfR19zzCS3G9IsmXrSwcUUb+UzR+0HN/wBwCvhl+nTNgpvymxc94/Nt8gC7zO/ILr9C1mloqZrNQ0x1G6GMNLhSmeN4aLXE7Gnc2/SPM8yut4Oq4p4jPHSmlEp8OTY2OkY0eCQhnoTz329i1/2ysU/ykr7tG09sETGXHhaAPSwt8V97Xjkbf1WRULbrJo4XtLDZomxFxAL98TiSMTcX6FcPp2nRQNxiY1o87bk+1x3KmySBp2e1ruhLQfjcLG7SoDzhi/8AjZ/Ra4ckxnjPLC5X1DtQLsdb7J+5SnwxDhTRsJBwY1vvAAX1/wCC03/Yi/gaPwX1saGC1gB6C3xCcmfyMMPiZW6H4XVQ4eivVC1ZNFpx9Pkiu39EQULB0CYDoERBabHYAevoqiMBEQiuA6BUfYeSIgo2Prz+5XYjoERAwHQKxrQT6D5lURBkxHQJiOgVUQY5WjYDz+7zV+A6BEQMB0CFo6BEQWQtGIV+A6IiEMR0CsDRkR6A/gqIgyYDomA6IiCyVoG/Tn7FfiOgREDEdFR0YP8AVEQWx25EC45/1V+A6BEShgOgVlg3nuPuVEQrJgOgTAdAiILTH0t7P75KrbHyREFcB0C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0420" name="Picture 4" descr="http://portalpengusaha.com/gambar/waspadai-14-hal-ini-jika-anda-tidak-ingin-gagal-dalam-berbisnis_l-127.png"/>
          <p:cNvPicPr>
            <a:picLocks noChangeAspect="1" noChangeArrowheads="1"/>
          </p:cNvPicPr>
          <p:nvPr/>
        </p:nvPicPr>
        <p:blipFill>
          <a:blip r:embed="rId2"/>
          <a:srcRect/>
          <a:stretch>
            <a:fillRect/>
          </a:stretch>
        </p:blipFill>
        <p:spPr bwMode="auto">
          <a:xfrm>
            <a:off x="813137" y="2206251"/>
            <a:ext cx="7416463" cy="449934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sz="4000" b="1" dirty="0">
                <a:solidFill>
                  <a:srgbClr val="00FFFF"/>
                </a:solidFill>
              </a:rPr>
              <a:t>Sambutlah Ramadhan dengan Gembira</a:t>
            </a:r>
            <a:endParaRPr lang="en-US" sz="4000" dirty="0">
              <a:solidFill>
                <a:srgbClr val="00FFFF"/>
              </a:solidFill>
            </a:endParaRPr>
          </a:p>
        </p:txBody>
      </p:sp>
      <p:sp>
        <p:nvSpPr>
          <p:cNvPr id="3" name="Content Placeholder 2"/>
          <p:cNvSpPr>
            <a:spLocks noGrp="1"/>
          </p:cNvSpPr>
          <p:nvPr>
            <p:ph idx="1"/>
          </p:nvPr>
        </p:nvSpPr>
        <p:spPr>
          <a:xfrm>
            <a:off x="152400" y="1524000"/>
            <a:ext cx="8839200" cy="5105400"/>
          </a:xfrm>
        </p:spPr>
        <p:txBody>
          <a:bodyPr>
            <a:noAutofit/>
          </a:bodyPr>
          <a:lstStyle/>
          <a:p>
            <a:pPr marL="0" indent="0" algn="ctr">
              <a:buNone/>
            </a:pPr>
            <a:r>
              <a:rPr lang="ar-SA" sz="4800" dirty="0">
                <a:solidFill>
                  <a:srgbClr val="FFFF00"/>
                </a:solidFill>
                <a:latin typeface="Traditional Arabic" pitchFamily="18" charset="-78"/>
                <a:cs typeface="Traditional Arabic" pitchFamily="18" charset="-78"/>
              </a:rPr>
              <a:t>يَا بَاغِيَ الْخَيْرِ أَقْبِلْ ، وَيَا بَاغِيَ الشَّرِّ أَقْصِرْ ، وَلِلَّهِ عُتَقَاءُ مِنْ النَّارِ وَذَلكَ كُلُّ لَيْلَةٍ ٍ</a:t>
            </a:r>
            <a:endParaRPr lang="en-US" sz="4800" i="1" dirty="0">
              <a:solidFill>
                <a:srgbClr val="FFFF00"/>
              </a:solidFill>
            </a:endParaRPr>
          </a:p>
          <a:p>
            <a:pPr marL="0" indent="0" algn="ctr">
              <a:buNone/>
            </a:pPr>
            <a:r>
              <a:rPr lang="en-US" i="1" dirty="0"/>
              <a:t>“Wahai yang mengharapkan kebaikan sambutlah, wahai yang mengharapkan keburukan dan maksiat berhentilah, Allah memiliki hamba-hamba yang diselamatkan dari api neraka pada setiap malam di bulan Ramadlan’.” </a:t>
            </a:r>
          </a:p>
          <a:p>
            <a:pPr marL="0" indent="0" algn="ctr">
              <a:buNone/>
            </a:pPr>
            <a:r>
              <a:rPr lang="en-US" sz="2400" b="1" dirty="0">
                <a:solidFill>
                  <a:srgbClr val="00FFFF"/>
                </a:solidFill>
              </a:rPr>
              <a:t>(HR. At-Tirmidzi, An-Nasai, Ibnu Majah, Malik, al-Baihaqi, Ad-Darimi, Ibnu Hiban, Ibnu Khuzaimah, Al-Hakim, Ath-Thabrani.)</a:t>
            </a:r>
            <a:endParaRPr lang="en-US" sz="2400" b="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b="1" dirty="0" err="1">
                <a:solidFill>
                  <a:srgbClr val="00FFFF"/>
                </a:solidFill>
              </a:rPr>
              <a:t>Awali</a:t>
            </a:r>
            <a:r>
              <a:rPr lang="en-US" b="1" dirty="0">
                <a:solidFill>
                  <a:srgbClr val="00FFFF"/>
                </a:solidFill>
              </a:rPr>
              <a:t> </a:t>
            </a:r>
            <a:r>
              <a:rPr lang="en-US" b="1" dirty="0" err="1">
                <a:solidFill>
                  <a:srgbClr val="00FFFF"/>
                </a:solidFill>
              </a:rPr>
              <a:t>Ramadhan</a:t>
            </a:r>
            <a:r>
              <a:rPr lang="en-US" b="1" dirty="0">
                <a:solidFill>
                  <a:srgbClr val="00FFFF"/>
                </a:solidFill>
              </a:rPr>
              <a:t> </a:t>
            </a:r>
            <a:r>
              <a:rPr lang="en-US" b="1" dirty="0" err="1">
                <a:solidFill>
                  <a:srgbClr val="00FFFF"/>
                </a:solidFill>
              </a:rPr>
              <a:t>dengan</a:t>
            </a:r>
            <a:r>
              <a:rPr lang="en-US" b="1" dirty="0">
                <a:solidFill>
                  <a:srgbClr val="00FFFF"/>
                </a:solidFill>
              </a:rPr>
              <a:t> </a:t>
            </a:r>
            <a:r>
              <a:rPr lang="en-US" b="1" dirty="0" err="1">
                <a:solidFill>
                  <a:srgbClr val="00FFFF"/>
                </a:solidFill>
              </a:rPr>
              <a:t>ikhlash</a:t>
            </a:r>
            <a:endParaRPr lang="en-US" dirty="0">
              <a:solidFill>
                <a:srgbClr val="00FFFF"/>
              </a:solidFill>
            </a:endParaRP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6000" dirty="0">
                <a:solidFill>
                  <a:srgbClr val="FFFF00"/>
                </a:solidFill>
                <a:cs typeface="Traditional Arabic" pitchFamily="2" charset="-78"/>
              </a:rPr>
              <a:t>مَنْ قَامَ رَمَضَانَ إِيمَانًا وَاحْتِسَابًا غُفِرَ لَهُ مَا تَقَدَّمَ مِنْ ذَنْبِهِ</a:t>
            </a:r>
            <a:endParaRPr lang="en-US" sz="6000" dirty="0">
              <a:solidFill>
                <a:srgbClr val="FFFF00"/>
              </a:solidFill>
              <a:cs typeface="Traditional Arabic" pitchFamily="2" charset="-78"/>
            </a:endParaRPr>
          </a:p>
          <a:p>
            <a:pPr marL="0" indent="0" algn="ctr">
              <a:buNone/>
            </a:pPr>
            <a:r>
              <a:rPr lang="en-US" sz="3600" i="1" dirty="0"/>
              <a:t>“</a:t>
            </a:r>
            <a:r>
              <a:rPr lang="en-US" sz="3600" i="1" dirty="0" err="1"/>
              <a:t>Barang</a:t>
            </a:r>
            <a:r>
              <a:rPr lang="en-US" sz="3600" i="1" dirty="0"/>
              <a:t> </a:t>
            </a:r>
            <a:r>
              <a:rPr lang="en-US" sz="3600" i="1" dirty="0" err="1"/>
              <a:t>siapa</a:t>
            </a:r>
            <a:r>
              <a:rPr lang="en-US" sz="3600" i="1" dirty="0"/>
              <a:t> yang </a:t>
            </a:r>
            <a:r>
              <a:rPr lang="en-US" sz="3600" i="1" dirty="0" err="1"/>
              <a:t>menghidupkan</a:t>
            </a:r>
            <a:r>
              <a:rPr lang="en-US" sz="3600" i="1" dirty="0"/>
              <a:t> </a:t>
            </a:r>
            <a:r>
              <a:rPr lang="en-US" sz="3600" i="1" dirty="0" err="1"/>
              <a:t>malam</a:t>
            </a:r>
            <a:r>
              <a:rPr lang="en-US" sz="3600" i="1" dirty="0"/>
              <a:t> </a:t>
            </a:r>
            <a:r>
              <a:rPr lang="en-US" sz="3600" i="1" dirty="0" err="1"/>
              <a:t>Ramadhan</a:t>
            </a:r>
            <a:r>
              <a:rPr lang="en-US" sz="3600" i="1" dirty="0"/>
              <a:t> </a:t>
            </a:r>
            <a:r>
              <a:rPr lang="en-US" sz="3600" i="1" dirty="0" err="1"/>
              <a:t>dengan</a:t>
            </a:r>
            <a:r>
              <a:rPr lang="en-US" sz="3600" i="1" dirty="0"/>
              <a:t> </a:t>
            </a:r>
            <a:r>
              <a:rPr lang="en-US" sz="3600" i="1" dirty="0" err="1"/>
              <a:t>ibadah</a:t>
            </a:r>
            <a:r>
              <a:rPr lang="en-US" sz="3600" i="1" dirty="0"/>
              <a:t> </a:t>
            </a:r>
            <a:r>
              <a:rPr lang="en-US" sz="3600" i="1" dirty="0" err="1"/>
              <a:t>karena</a:t>
            </a:r>
            <a:r>
              <a:rPr lang="en-US" sz="3600" i="1" dirty="0"/>
              <a:t> </a:t>
            </a:r>
            <a:r>
              <a:rPr lang="en-US" sz="3600" i="1" dirty="0" err="1"/>
              <a:t>iman</a:t>
            </a:r>
            <a:r>
              <a:rPr lang="en-US" sz="3600" i="1" dirty="0"/>
              <a:t> </a:t>
            </a:r>
            <a:r>
              <a:rPr lang="en-US" sz="3600" i="1" dirty="0" err="1"/>
              <a:t>dan</a:t>
            </a:r>
            <a:r>
              <a:rPr lang="en-US" sz="3600" i="1" dirty="0"/>
              <a:t> </a:t>
            </a:r>
            <a:r>
              <a:rPr lang="en-US" sz="3600" i="1" dirty="0" err="1"/>
              <a:t>semata</a:t>
            </a:r>
            <a:r>
              <a:rPr lang="en-US" sz="3600" i="1" dirty="0"/>
              <a:t> </a:t>
            </a:r>
            <a:r>
              <a:rPr lang="en-US" sz="3600" i="1" dirty="0" err="1"/>
              <a:t>mengharapkan</a:t>
            </a:r>
            <a:r>
              <a:rPr lang="en-US" sz="3600" i="1" dirty="0"/>
              <a:t> </a:t>
            </a:r>
            <a:r>
              <a:rPr lang="en-US" sz="3600" i="1" dirty="0" err="1"/>
              <a:t>ridho</a:t>
            </a:r>
            <a:r>
              <a:rPr lang="en-US" sz="3600" i="1" dirty="0"/>
              <a:t> Allah, </a:t>
            </a:r>
            <a:r>
              <a:rPr lang="en-US" sz="3600" i="1" dirty="0" err="1"/>
              <a:t>maka</a:t>
            </a:r>
            <a:r>
              <a:rPr lang="en-US" sz="3600" i="1" dirty="0"/>
              <a:t> </a:t>
            </a:r>
            <a:r>
              <a:rPr lang="en-US" sz="3600" i="1" dirty="0" err="1"/>
              <a:t>akan</a:t>
            </a:r>
            <a:r>
              <a:rPr lang="en-US" sz="3600" i="1" dirty="0"/>
              <a:t> </a:t>
            </a:r>
            <a:r>
              <a:rPr lang="en-US" sz="3600" i="1" dirty="0" err="1"/>
              <a:t>diampuni</a:t>
            </a:r>
            <a:r>
              <a:rPr lang="en-US" sz="3600" i="1" dirty="0"/>
              <a:t> </a:t>
            </a:r>
            <a:r>
              <a:rPr lang="en-US" sz="3600" i="1" dirty="0" err="1"/>
              <a:t>dosa-dosa</a:t>
            </a:r>
            <a:r>
              <a:rPr lang="en-US" sz="3600" i="1" dirty="0"/>
              <a:t> yang </a:t>
            </a:r>
            <a:r>
              <a:rPr lang="en-US" sz="3600" i="1" dirty="0" err="1"/>
              <a:t>telah</a:t>
            </a:r>
            <a:r>
              <a:rPr lang="en-US" sz="3600" i="1" dirty="0"/>
              <a:t> </a:t>
            </a:r>
            <a:r>
              <a:rPr lang="en-US" sz="3600" i="1" dirty="0" err="1"/>
              <a:t>diperbuatnya</a:t>
            </a:r>
            <a:r>
              <a:rPr lang="en-US" sz="3600" i="1" dirty="0"/>
              <a:t>“</a:t>
            </a:r>
            <a:r>
              <a:rPr lang="en-US" sz="3600" dirty="0"/>
              <a:t> </a:t>
            </a:r>
            <a:r>
              <a:rPr lang="en-US" sz="3600" b="1" dirty="0">
                <a:solidFill>
                  <a:srgbClr val="00FFFF"/>
                </a:solidFill>
              </a:rPr>
              <a:t>(HR. </a:t>
            </a:r>
            <a:r>
              <a:rPr lang="en-US" sz="3600" b="1" dirty="0" err="1">
                <a:solidFill>
                  <a:srgbClr val="00FFFF"/>
                </a:solidFill>
              </a:rPr>
              <a:t>Bukhari</a:t>
            </a:r>
            <a:r>
              <a:rPr lang="en-US" sz="3600" b="1" dirty="0">
                <a:solidFill>
                  <a:srgbClr val="00FFFF"/>
                </a:solidFill>
              </a:rPr>
              <a:t> &amp; Muslim )</a:t>
            </a:r>
            <a:endParaRPr lang="en-US" sz="36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189038"/>
          </a:xfrm>
        </p:spPr>
        <p:txBody>
          <a:bodyPr>
            <a:noAutofit/>
          </a:bodyPr>
          <a:lstStyle/>
          <a:p>
            <a:r>
              <a:rPr lang="en-US" b="1" dirty="0" err="1">
                <a:solidFill>
                  <a:srgbClr val="00FFFF"/>
                </a:solidFill>
              </a:rPr>
              <a:t>Berpuasalah</a:t>
            </a:r>
            <a:r>
              <a:rPr lang="en-US" b="1" dirty="0">
                <a:solidFill>
                  <a:srgbClr val="00FFFF"/>
                </a:solidFill>
              </a:rPr>
              <a:t> </a:t>
            </a:r>
            <a:r>
              <a:rPr lang="en-US" b="1" dirty="0" err="1">
                <a:solidFill>
                  <a:srgbClr val="00FFFF"/>
                </a:solidFill>
              </a:rPr>
              <a:t>untuk</a:t>
            </a:r>
            <a:r>
              <a:rPr lang="en-US" b="1" dirty="0">
                <a:solidFill>
                  <a:srgbClr val="00FFFF"/>
                </a:solidFill>
              </a:rPr>
              <a:t> </a:t>
            </a:r>
            <a:r>
              <a:rPr lang="en-US" b="1" dirty="0" err="1">
                <a:solidFill>
                  <a:srgbClr val="00FFFF"/>
                </a:solidFill>
              </a:rPr>
              <a:t>mengetahui</a:t>
            </a:r>
            <a:r>
              <a:rPr lang="en-US" b="1" dirty="0">
                <a:solidFill>
                  <a:srgbClr val="00FFFF"/>
                </a:solidFill>
              </a:rPr>
              <a:t> </a:t>
            </a:r>
            <a:r>
              <a:rPr lang="en-US" b="1" dirty="0" err="1">
                <a:solidFill>
                  <a:srgbClr val="00FFFF"/>
                </a:solidFill>
              </a:rPr>
              <a:t>kejujuran</a:t>
            </a:r>
            <a:r>
              <a:rPr lang="en-US" b="1" dirty="0">
                <a:solidFill>
                  <a:srgbClr val="00FFFF"/>
                </a:solidFill>
              </a:rPr>
              <a:t> </a:t>
            </a:r>
            <a:r>
              <a:rPr lang="en-US" b="1" dirty="0" err="1">
                <a:solidFill>
                  <a:srgbClr val="00FFFF"/>
                </a:solidFill>
              </a:rPr>
              <a:t>iman</a:t>
            </a:r>
            <a:r>
              <a:rPr lang="en-US" b="1" dirty="0">
                <a:solidFill>
                  <a:srgbClr val="00FFFF"/>
                </a:solidFill>
              </a:rPr>
              <a:t> </a:t>
            </a:r>
            <a:r>
              <a:rPr lang="en-US" b="1" dirty="0" err="1">
                <a:solidFill>
                  <a:srgbClr val="00FFFF"/>
                </a:solidFill>
              </a:rPr>
              <a:t>anda</a:t>
            </a:r>
            <a:endParaRPr lang="en-US" dirty="0">
              <a:solidFill>
                <a:srgbClr val="00FFFF"/>
              </a:solidFill>
            </a:endParaRPr>
          </a:p>
        </p:txBody>
      </p:sp>
      <p:sp>
        <p:nvSpPr>
          <p:cNvPr id="3" name="Content Placeholder 2"/>
          <p:cNvSpPr>
            <a:spLocks noGrp="1"/>
          </p:cNvSpPr>
          <p:nvPr>
            <p:ph idx="1"/>
          </p:nvPr>
        </p:nvSpPr>
        <p:spPr>
          <a:xfrm>
            <a:off x="152400" y="1371600"/>
            <a:ext cx="8839200" cy="5105400"/>
          </a:xfrm>
        </p:spPr>
        <p:txBody>
          <a:bodyPr>
            <a:noAutofit/>
          </a:bodyPr>
          <a:lstStyle/>
          <a:p>
            <a:pPr marL="0" lvl="0" indent="0" algn="ctr" rtl="1">
              <a:buNone/>
            </a:pPr>
            <a:r>
              <a:rPr lang="ar-SA" sz="4400" dirty="0">
                <a:solidFill>
                  <a:srgbClr val="FFFF00"/>
                </a:solidFill>
                <a:cs typeface="Traditional Arabic" pitchFamily="2" charset="-78"/>
              </a:rPr>
              <a:t>أَحَسِبَ النَّاسُ أَنْ يُتْرَكُوا أَنْ يَقُولُوا آَمَنَّا وَهُمْ لَا يُفْتَنُونَ (2) وَلَقَدْ فَتَنَّا الَّذِينَ مِنْ قَبْلِهِمْ فَلَيَعْلَمَنَّ اللَّهُ الَّذِينَ صَدَقُوا وَلَيَعْلَمَنَّ الْكَاذِبِينَ (3)</a:t>
            </a:r>
            <a:endParaRPr lang="en-US" sz="4400" dirty="0">
              <a:solidFill>
                <a:srgbClr val="FFFF00"/>
              </a:solidFill>
              <a:cs typeface="Traditional Arabic" pitchFamily="2" charset="-78"/>
            </a:endParaRPr>
          </a:p>
          <a:p>
            <a:pPr marL="0" lvl="0" indent="0" algn="ctr">
              <a:buNone/>
            </a:pPr>
            <a:r>
              <a:rPr lang="en-US" sz="3000" i="1" dirty="0" err="1">
                <a:latin typeface="Calibri" pitchFamily="34" charset="0"/>
              </a:rPr>
              <a:t>Apakah</a:t>
            </a:r>
            <a:r>
              <a:rPr lang="en-US" sz="3000" i="1" dirty="0">
                <a:latin typeface="Calibri" pitchFamily="34" charset="0"/>
              </a:rPr>
              <a:t> </a:t>
            </a:r>
            <a:r>
              <a:rPr lang="en-US" sz="3000" i="1" dirty="0" err="1">
                <a:latin typeface="Calibri" pitchFamily="34" charset="0"/>
              </a:rPr>
              <a:t>manusia</a:t>
            </a:r>
            <a:r>
              <a:rPr lang="en-US" sz="3000" i="1" dirty="0">
                <a:latin typeface="Calibri" pitchFamily="34" charset="0"/>
              </a:rPr>
              <a:t> </a:t>
            </a:r>
            <a:r>
              <a:rPr lang="en-US" sz="3000" i="1" dirty="0" err="1">
                <a:latin typeface="Calibri" pitchFamily="34" charset="0"/>
              </a:rPr>
              <a:t>itu</a:t>
            </a:r>
            <a:r>
              <a:rPr lang="en-US" sz="3000" i="1" dirty="0">
                <a:latin typeface="Calibri" pitchFamily="34" charset="0"/>
              </a:rPr>
              <a:t> </a:t>
            </a:r>
            <a:r>
              <a:rPr lang="en-US" sz="3000" i="1" dirty="0" err="1">
                <a:latin typeface="Calibri" pitchFamily="34" charset="0"/>
              </a:rPr>
              <a:t>mengira</a:t>
            </a:r>
            <a:r>
              <a:rPr lang="en-US" sz="3000" i="1" dirty="0">
                <a:latin typeface="Calibri" pitchFamily="34" charset="0"/>
              </a:rPr>
              <a:t> </a:t>
            </a:r>
            <a:r>
              <a:rPr lang="en-US" sz="3000" i="1" dirty="0" err="1">
                <a:latin typeface="Calibri" pitchFamily="34" charset="0"/>
              </a:rPr>
              <a:t>bahwa</a:t>
            </a:r>
            <a:r>
              <a:rPr lang="en-US" sz="3000" i="1" dirty="0">
                <a:latin typeface="Calibri" pitchFamily="34" charset="0"/>
              </a:rPr>
              <a:t> </a:t>
            </a:r>
            <a:r>
              <a:rPr lang="en-US" sz="3000" i="1" dirty="0" err="1">
                <a:latin typeface="Calibri" pitchFamily="34" charset="0"/>
              </a:rPr>
              <a:t>mereka</a:t>
            </a:r>
            <a:r>
              <a:rPr lang="en-US" sz="3000" i="1" dirty="0">
                <a:latin typeface="Calibri" pitchFamily="34" charset="0"/>
              </a:rPr>
              <a:t> </a:t>
            </a:r>
            <a:r>
              <a:rPr lang="en-US" sz="3000" i="1" dirty="0" err="1">
                <a:latin typeface="Calibri" pitchFamily="34" charset="0"/>
              </a:rPr>
              <a:t>dibiarkan</a:t>
            </a:r>
            <a:r>
              <a:rPr lang="en-US" sz="3000" i="1" dirty="0">
                <a:latin typeface="Calibri" pitchFamily="34" charset="0"/>
              </a:rPr>
              <a:t> (</a:t>
            </a:r>
            <a:r>
              <a:rPr lang="en-US" sz="3000" i="1" dirty="0" err="1">
                <a:latin typeface="Calibri" pitchFamily="34" charset="0"/>
              </a:rPr>
              <a:t>saja</a:t>
            </a:r>
            <a:r>
              <a:rPr lang="en-US" sz="3000" i="1" dirty="0">
                <a:latin typeface="Calibri" pitchFamily="34" charset="0"/>
              </a:rPr>
              <a:t>) </a:t>
            </a:r>
            <a:r>
              <a:rPr lang="en-US" sz="3000" i="1" dirty="0" err="1">
                <a:latin typeface="Calibri" pitchFamily="34" charset="0"/>
              </a:rPr>
              <a:t>mengatakan</a:t>
            </a:r>
            <a:r>
              <a:rPr lang="en-US" sz="3000" i="1" dirty="0">
                <a:latin typeface="Calibri" pitchFamily="34" charset="0"/>
              </a:rPr>
              <a:t>: "</a:t>
            </a:r>
            <a:r>
              <a:rPr lang="en-US" sz="3000" i="1" dirty="0" err="1">
                <a:latin typeface="Calibri" pitchFamily="34" charset="0"/>
              </a:rPr>
              <a:t>Kami</a:t>
            </a:r>
            <a:r>
              <a:rPr lang="en-US" sz="3000" i="1" dirty="0">
                <a:latin typeface="Calibri" pitchFamily="34" charset="0"/>
              </a:rPr>
              <a:t> </a:t>
            </a:r>
            <a:r>
              <a:rPr lang="en-US" sz="3000" i="1" dirty="0" err="1">
                <a:latin typeface="Calibri" pitchFamily="34" charset="0"/>
              </a:rPr>
              <a:t>telah</a:t>
            </a:r>
            <a:r>
              <a:rPr lang="en-US" sz="3000" i="1" dirty="0">
                <a:latin typeface="Calibri" pitchFamily="34" charset="0"/>
              </a:rPr>
              <a:t> </a:t>
            </a:r>
            <a:r>
              <a:rPr lang="en-US" sz="3000" i="1" dirty="0" err="1">
                <a:latin typeface="Calibri" pitchFamily="34" charset="0"/>
              </a:rPr>
              <a:t>beriman</a:t>
            </a:r>
            <a:r>
              <a:rPr lang="en-US" sz="3000" i="1" dirty="0">
                <a:latin typeface="Calibri" pitchFamily="34" charset="0"/>
              </a:rPr>
              <a:t>", </a:t>
            </a:r>
            <a:r>
              <a:rPr lang="en-US" sz="3000" i="1" dirty="0" err="1">
                <a:latin typeface="Calibri" pitchFamily="34" charset="0"/>
              </a:rPr>
              <a:t>sedang</a:t>
            </a:r>
            <a:r>
              <a:rPr lang="en-US" sz="3000" i="1" dirty="0">
                <a:latin typeface="Calibri" pitchFamily="34" charset="0"/>
              </a:rPr>
              <a:t> </a:t>
            </a:r>
            <a:r>
              <a:rPr lang="en-US" sz="3000" i="1" dirty="0" err="1">
                <a:latin typeface="Calibri" pitchFamily="34" charset="0"/>
              </a:rPr>
              <a:t>mereka</a:t>
            </a:r>
            <a:r>
              <a:rPr lang="en-US" sz="3000" i="1" dirty="0">
                <a:latin typeface="Calibri" pitchFamily="34" charset="0"/>
              </a:rPr>
              <a:t> </a:t>
            </a:r>
            <a:r>
              <a:rPr lang="en-US" sz="3000" i="1" dirty="0" err="1">
                <a:latin typeface="Calibri" pitchFamily="34" charset="0"/>
              </a:rPr>
              <a:t>tidak</a:t>
            </a:r>
            <a:r>
              <a:rPr lang="en-US" sz="3000" i="1" dirty="0">
                <a:latin typeface="Calibri" pitchFamily="34" charset="0"/>
              </a:rPr>
              <a:t> </a:t>
            </a:r>
            <a:r>
              <a:rPr lang="en-US" sz="3000" i="1" dirty="0" err="1">
                <a:latin typeface="Calibri" pitchFamily="34" charset="0"/>
              </a:rPr>
              <a:t>diuji</a:t>
            </a:r>
            <a:r>
              <a:rPr lang="en-US" sz="3000" i="1" dirty="0">
                <a:latin typeface="Calibri" pitchFamily="34" charset="0"/>
              </a:rPr>
              <a:t> </a:t>
            </a:r>
            <a:r>
              <a:rPr lang="en-US" sz="3000" i="1" dirty="0" err="1">
                <a:latin typeface="Calibri" pitchFamily="34" charset="0"/>
              </a:rPr>
              <a:t>lagi</a:t>
            </a:r>
            <a:r>
              <a:rPr lang="en-US" sz="3000" i="1" dirty="0">
                <a:latin typeface="Calibri" pitchFamily="34" charset="0"/>
              </a:rPr>
              <a:t>? Dan </a:t>
            </a:r>
            <a:r>
              <a:rPr lang="en-US" sz="3000" i="1" dirty="0" err="1">
                <a:latin typeface="Calibri" pitchFamily="34" charset="0"/>
              </a:rPr>
              <a:t>sesungguhnya</a:t>
            </a:r>
            <a:r>
              <a:rPr lang="en-US" sz="3000" i="1" dirty="0">
                <a:latin typeface="Calibri" pitchFamily="34" charset="0"/>
              </a:rPr>
              <a:t> </a:t>
            </a:r>
            <a:r>
              <a:rPr lang="en-US" sz="3000" i="1" dirty="0" err="1">
                <a:latin typeface="Calibri" pitchFamily="34" charset="0"/>
              </a:rPr>
              <a:t>Kami</a:t>
            </a:r>
            <a:r>
              <a:rPr lang="en-US" sz="3000" i="1" dirty="0">
                <a:latin typeface="Calibri" pitchFamily="34" charset="0"/>
              </a:rPr>
              <a:t> </a:t>
            </a:r>
            <a:r>
              <a:rPr lang="en-US" sz="3000" i="1" dirty="0" err="1">
                <a:latin typeface="Calibri" pitchFamily="34" charset="0"/>
              </a:rPr>
              <a:t>telah</a:t>
            </a:r>
            <a:r>
              <a:rPr lang="en-US" sz="3000" i="1" dirty="0">
                <a:latin typeface="Calibri" pitchFamily="34" charset="0"/>
              </a:rPr>
              <a:t> </a:t>
            </a:r>
            <a:r>
              <a:rPr lang="en-US" sz="3000" i="1" dirty="0" err="1">
                <a:latin typeface="Calibri" pitchFamily="34" charset="0"/>
              </a:rPr>
              <a:t>menguji</a:t>
            </a:r>
            <a:r>
              <a:rPr lang="en-US" sz="3000" i="1" dirty="0">
                <a:latin typeface="Calibri" pitchFamily="34" charset="0"/>
              </a:rPr>
              <a:t> </a:t>
            </a:r>
            <a:r>
              <a:rPr lang="en-US" sz="3000" i="1" dirty="0" err="1">
                <a:latin typeface="Calibri" pitchFamily="34" charset="0"/>
              </a:rPr>
              <a:t>orang-orang</a:t>
            </a:r>
            <a:r>
              <a:rPr lang="en-US" sz="3000" i="1" dirty="0">
                <a:latin typeface="Calibri" pitchFamily="34" charset="0"/>
              </a:rPr>
              <a:t> yang </a:t>
            </a:r>
            <a:r>
              <a:rPr lang="en-US" sz="3000" i="1" dirty="0" err="1">
                <a:latin typeface="Calibri" pitchFamily="34" charset="0"/>
              </a:rPr>
              <a:t>sebelum</a:t>
            </a:r>
            <a:r>
              <a:rPr lang="en-US" sz="3000" i="1" dirty="0">
                <a:latin typeface="Calibri" pitchFamily="34" charset="0"/>
              </a:rPr>
              <a:t> </a:t>
            </a:r>
            <a:r>
              <a:rPr lang="en-US" sz="3000" i="1" dirty="0" err="1">
                <a:latin typeface="Calibri" pitchFamily="34" charset="0"/>
              </a:rPr>
              <a:t>mereka</a:t>
            </a:r>
            <a:r>
              <a:rPr lang="en-US" sz="3000" i="1" dirty="0">
                <a:latin typeface="Calibri" pitchFamily="34" charset="0"/>
              </a:rPr>
              <a:t>, </a:t>
            </a:r>
            <a:r>
              <a:rPr lang="en-US" sz="3000" i="1" dirty="0" err="1">
                <a:latin typeface="Calibri" pitchFamily="34" charset="0"/>
              </a:rPr>
              <a:t>maka</a:t>
            </a:r>
            <a:r>
              <a:rPr lang="en-US" sz="3000" i="1" dirty="0">
                <a:latin typeface="Calibri" pitchFamily="34" charset="0"/>
              </a:rPr>
              <a:t> </a:t>
            </a:r>
            <a:r>
              <a:rPr lang="en-US" sz="3000" i="1" dirty="0" err="1">
                <a:latin typeface="Calibri" pitchFamily="34" charset="0"/>
              </a:rPr>
              <a:t>sesungguhnya</a:t>
            </a:r>
            <a:r>
              <a:rPr lang="en-US" sz="3000" i="1" dirty="0">
                <a:latin typeface="Calibri" pitchFamily="34" charset="0"/>
              </a:rPr>
              <a:t> Allah </a:t>
            </a:r>
            <a:r>
              <a:rPr lang="en-US" sz="3000" i="1" dirty="0" err="1">
                <a:latin typeface="Calibri" pitchFamily="34" charset="0"/>
              </a:rPr>
              <a:t>mengetahui</a:t>
            </a:r>
            <a:r>
              <a:rPr lang="en-US" sz="3000" i="1" dirty="0">
                <a:latin typeface="Calibri" pitchFamily="34" charset="0"/>
              </a:rPr>
              <a:t> </a:t>
            </a:r>
            <a:r>
              <a:rPr lang="en-US" sz="3000" i="1" dirty="0" err="1">
                <a:latin typeface="Calibri" pitchFamily="34" charset="0"/>
              </a:rPr>
              <a:t>orang-orang</a:t>
            </a:r>
            <a:r>
              <a:rPr lang="en-US" sz="3000" i="1" dirty="0">
                <a:latin typeface="Calibri" pitchFamily="34" charset="0"/>
              </a:rPr>
              <a:t> yang </a:t>
            </a:r>
            <a:r>
              <a:rPr lang="en-US" sz="3000" i="1" dirty="0" err="1">
                <a:latin typeface="Calibri" pitchFamily="34" charset="0"/>
              </a:rPr>
              <a:t>benar</a:t>
            </a:r>
            <a:r>
              <a:rPr lang="en-US" sz="3000" i="1" dirty="0">
                <a:latin typeface="Calibri" pitchFamily="34" charset="0"/>
              </a:rPr>
              <a:t> </a:t>
            </a:r>
            <a:r>
              <a:rPr lang="en-US" sz="3000" i="1" dirty="0" err="1">
                <a:latin typeface="Calibri" pitchFamily="34" charset="0"/>
              </a:rPr>
              <a:t>dan</a:t>
            </a:r>
            <a:r>
              <a:rPr lang="en-US" sz="3000" i="1" dirty="0">
                <a:latin typeface="Calibri" pitchFamily="34" charset="0"/>
              </a:rPr>
              <a:t> </a:t>
            </a:r>
            <a:r>
              <a:rPr lang="en-US" sz="3000" i="1" dirty="0" err="1">
                <a:latin typeface="Calibri" pitchFamily="34" charset="0"/>
              </a:rPr>
              <a:t>sesungguhnya</a:t>
            </a:r>
            <a:r>
              <a:rPr lang="en-US" sz="3000" i="1" dirty="0">
                <a:latin typeface="Calibri" pitchFamily="34" charset="0"/>
              </a:rPr>
              <a:t> </a:t>
            </a:r>
            <a:r>
              <a:rPr lang="en-US" sz="3000" i="1" dirty="0" err="1">
                <a:latin typeface="Calibri" pitchFamily="34" charset="0"/>
              </a:rPr>
              <a:t>Dia</a:t>
            </a:r>
            <a:r>
              <a:rPr lang="en-US" sz="3000" i="1" dirty="0">
                <a:latin typeface="Calibri" pitchFamily="34" charset="0"/>
              </a:rPr>
              <a:t> </a:t>
            </a:r>
            <a:r>
              <a:rPr lang="en-US" sz="3000" i="1" dirty="0" err="1">
                <a:latin typeface="Calibri" pitchFamily="34" charset="0"/>
              </a:rPr>
              <a:t>mengetahui</a:t>
            </a:r>
            <a:r>
              <a:rPr lang="en-US" sz="3000" i="1" dirty="0">
                <a:latin typeface="Calibri" pitchFamily="34" charset="0"/>
              </a:rPr>
              <a:t> </a:t>
            </a:r>
            <a:r>
              <a:rPr lang="en-US" sz="3000" i="1" dirty="0" err="1">
                <a:latin typeface="Calibri" pitchFamily="34" charset="0"/>
              </a:rPr>
              <a:t>orang-orang</a:t>
            </a:r>
            <a:r>
              <a:rPr lang="en-US" sz="3000" i="1" dirty="0">
                <a:latin typeface="Calibri" pitchFamily="34" charset="0"/>
              </a:rPr>
              <a:t> yang </a:t>
            </a:r>
            <a:r>
              <a:rPr lang="en-US" sz="3000" i="1" dirty="0" err="1">
                <a:latin typeface="Calibri" pitchFamily="34" charset="0"/>
              </a:rPr>
              <a:t>dusta</a:t>
            </a:r>
            <a:r>
              <a:rPr lang="en-US" sz="3000" i="1" dirty="0">
                <a:latin typeface="Calibri" pitchFamily="34" charset="0"/>
              </a:rPr>
              <a:t>. </a:t>
            </a:r>
            <a:r>
              <a:rPr lang="en-US" sz="3000" b="1" dirty="0">
                <a:solidFill>
                  <a:srgbClr val="00FFFF"/>
                </a:solidFill>
                <a:latin typeface="Calibri" pitchFamily="34" charset="0"/>
                <a:cs typeface="Traditional Arabic" pitchFamily="2" charset="-78"/>
              </a:rPr>
              <a:t>(QS Al </a:t>
            </a:r>
            <a:r>
              <a:rPr lang="en-US" sz="3000" b="1" dirty="0" err="1">
                <a:solidFill>
                  <a:srgbClr val="00FFFF"/>
                </a:solidFill>
                <a:latin typeface="Calibri" pitchFamily="34" charset="0"/>
                <a:cs typeface="Traditional Arabic" pitchFamily="2" charset="-78"/>
              </a:rPr>
              <a:t>Ankabut</a:t>
            </a:r>
            <a:r>
              <a:rPr lang="en-US" sz="3000" b="1" dirty="0">
                <a:solidFill>
                  <a:srgbClr val="00FFFF"/>
                </a:solidFill>
                <a:latin typeface="Calibri" pitchFamily="34" charset="0"/>
                <a:cs typeface="Traditional Arabic" pitchFamily="2" charset="-78"/>
              </a:rPr>
              <a:t> 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b="1" dirty="0" err="1">
                <a:solidFill>
                  <a:srgbClr val="00FFFF"/>
                </a:solidFill>
              </a:rPr>
              <a:t>Jangan</a:t>
            </a:r>
            <a:r>
              <a:rPr lang="en-US" b="1" dirty="0">
                <a:solidFill>
                  <a:srgbClr val="00FFFF"/>
                </a:solidFill>
              </a:rPr>
              <a:t> </a:t>
            </a:r>
            <a:r>
              <a:rPr lang="en-US" b="1" dirty="0" err="1">
                <a:solidFill>
                  <a:srgbClr val="00FFFF"/>
                </a:solidFill>
              </a:rPr>
              <a:t>habiskan</a:t>
            </a:r>
            <a:r>
              <a:rPr lang="en-US" b="1" dirty="0">
                <a:solidFill>
                  <a:srgbClr val="00FFFF"/>
                </a:solidFill>
              </a:rPr>
              <a:t> </a:t>
            </a:r>
            <a:r>
              <a:rPr lang="en-US" b="1" dirty="0" err="1">
                <a:solidFill>
                  <a:srgbClr val="00FFFF"/>
                </a:solidFill>
              </a:rPr>
              <a:t>Ramadhan</a:t>
            </a:r>
            <a:r>
              <a:rPr lang="en-US" b="1" dirty="0">
                <a:solidFill>
                  <a:srgbClr val="00FFFF"/>
                </a:solidFill>
              </a:rPr>
              <a:t> </a:t>
            </a:r>
            <a:r>
              <a:rPr lang="en-US" b="1" dirty="0" err="1">
                <a:solidFill>
                  <a:srgbClr val="00FFFF"/>
                </a:solidFill>
              </a:rPr>
              <a:t>anda</a:t>
            </a:r>
            <a:r>
              <a:rPr lang="en-US" b="1" dirty="0">
                <a:solidFill>
                  <a:srgbClr val="00FFFF"/>
                </a:solidFill>
              </a:rPr>
              <a:t> </a:t>
            </a:r>
            <a:r>
              <a:rPr lang="en-US" b="1" dirty="0" err="1">
                <a:solidFill>
                  <a:srgbClr val="00FFFF"/>
                </a:solidFill>
              </a:rPr>
              <a:t>dengan</a:t>
            </a:r>
            <a:r>
              <a:rPr lang="en-US" b="1" dirty="0">
                <a:solidFill>
                  <a:srgbClr val="00FFFF"/>
                </a:solidFill>
              </a:rPr>
              <a:t> </a:t>
            </a:r>
            <a:r>
              <a:rPr lang="en-US" b="1" dirty="0" err="1">
                <a:solidFill>
                  <a:srgbClr val="00FFFF"/>
                </a:solidFill>
              </a:rPr>
              <a:t>tidur</a:t>
            </a:r>
            <a:r>
              <a:rPr lang="en-US" b="1" dirty="0">
                <a:solidFill>
                  <a:srgbClr val="00FFFF"/>
                </a:solidFill>
              </a:rPr>
              <a:t> </a:t>
            </a:r>
            <a:r>
              <a:rPr lang="en-US" b="1" dirty="0" err="1">
                <a:solidFill>
                  <a:srgbClr val="00FFFF"/>
                </a:solidFill>
              </a:rPr>
              <a:t>dan</a:t>
            </a:r>
            <a:r>
              <a:rPr lang="en-US" b="1" dirty="0">
                <a:solidFill>
                  <a:srgbClr val="00FFFF"/>
                </a:solidFill>
              </a:rPr>
              <a:t> </a:t>
            </a:r>
            <a:r>
              <a:rPr lang="en-US" b="1" dirty="0" err="1">
                <a:solidFill>
                  <a:srgbClr val="00FFFF"/>
                </a:solidFill>
              </a:rPr>
              <a:t>perbuatan</a:t>
            </a:r>
            <a:r>
              <a:rPr lang="en-US" b="1" dirty="0">
                <a:solidFill>
                  <a:srgbClr val="00FFFF"/>
                </a:solidFill>
              </a:rPr>
              <a:t> </a:t>
            </a:r>
            <a:r>
              <a:rPr lang="en-US" b="1" dirty="0" err="1">
                <a:solidFill>
                  <a:srgbClr val="00FFFF"/>
                </a:solidFill>
              </a:rPr>
              <a:t>sia-sia</a:t>
            </a:r>
            <a:endParaRPr lang="en-US" dirty="0">
              <a:solidFill>
                <a:srgbClr val="00FFFF"/>
              </a:solidFill>
            </a:endParaRPr>
          </a:p>
        </p:txBody>
      </p:sp>
      <p:sp>
        <p:nvSpPr>
          <p:cNvPr id="3" name="Content Placeholder 2"/>
          <p:cNvSpPr>
            <a:spLocks noGrp="1"/>
          </p:cNvSpPr>
          <p:nvPr>
            <p:ph idx="1"/>
          </p:nvPr>
        </p:nvSpPr>
        <p:spPr>
          <a:xfrm>
            <a:off x="152400" y="2438400"/>
            <a:ext cx="8839200" cy="4191000"/>
          </a:xfrm>
        </p:spPr>
        <p:txBody>
          <a:bodyPr>
            <a:noAutofit/>
          </a:bodyPr>
          <a:lstStyle/>
          <a:p>
            <a:pPr marL="0" indent="0" algn="ctr" rtl="1">
              <a:buNone/>
            </a:pPr>
            <a:r>
              <a:rPr lang="ar-SA" sz="6000" dirty="0">
                <a:solidFill>
                  <a:srgbClr val="FFFF00"/>
                </a:solidFill>
                <a:cs typeface="Traditional Arabic" pitchFamily="2" charset="-78"/>
              </a:rPr>
              <a:t>اقْتَرَبَ لِلنَّاسِ حِسَابُهُمْ وَهُمْ فِي غَفْلَةٍ مُعْرِضُونَ (1) مَا يَأْتِيهِمْ مِنْ ذِكْرٍ مِنْ رَبِّهِمْ مُحْدَثٍ إِلَّا اسْتَمَعُوهُ وَهُمْ يَلْعَبُونَ (2) لَاهِيَةً قُلُوبُهُمْ</a:t>
            </a:r>
            <a:endParaRPr lang="en-US" sz="60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7475"/>
            <a:ext cx="8763000" cy="6130925"/>
          </a:xfrm>
        </p:spPr>
        <p:txBody>
          <a:bodyPr>
            <a:normAutofit/>
          </a:bodyPr>
          <a:lstStyle/>
          <a:p>
            <a:pPr marL="0" lvl="0" indent="0" algn="ctr">
              <a:buNone/>
            </a:pPr>
            <a:r>
              <a:rPr lang="en-US" i="1" dirty="0">
                <a:latin typeface="Calibri" pitchFamily="34" charset="0"/>
              </a:rPr>
              <a:t>“</a:t>
            </a:r>
            <a:r>
              <a:rPr lang="en-US" i="1" dirty="0" err="1">
                <a:latin typeface="Calibri" pitchFamily="34" charset="0"/>
              </a:rPr>
              <a:t>Telah</a:t>
            </a:r>
            <a:r>
              <a:rPr lang="en-US" i="1" dirty="0">
                <a:latin typeface="Calibri" pitchFamily="34" charset="0"/>
              </a:rPr>
              <a:t> </a:t>
            </a:r>
            <a:r>
              <a:rPr lang="en-US" i="1" dirty="0" err="1">
                <a:latin typeface="Calibri" pitchFamily="34" charset="0"/>
              </a:rPr>
              <a:t>dekat</a:t>
            </a:r>
            <a:r>
              <a:rPr lang="en-US" i="1" dirty="0">
                <a:latin typeface="Calibri" pitchFamily="34" charset="0"/>
              </a:rPr>
              <a:t> </a:t>
            </a:r>
            <a:r>
              <a:rPr lang="en-US" i="1" dirty="0" err="1">
                <a:latin typeface="Calibri" pitchFamily="34" charset="0"/>
              </a:rPr>
              <a:t>kepada</a:t>
            </a:r>
            <a:r>
              <a:rPr lang="en-US" i="1" dirty="0">
                <a:latin typeface="Calibri" pitchFamily="34" charset="0"/>
              </a:rPr>
              <a:t> </a:t>
            </a:r>
            <a:r>
              <a:rPr lang="en-US" i="1" dirty="0" err="1">
                <a:latin typeface="Calibri" pitchFamily="34" charset="0"/>
              </a:rPr>
              <a:t>manusia</a:t>
            </a:r>
            <a:r>
              <a:rPr lang="en-US" i="1" dirty="0">
                <a:latin typeface="Calibri" pitchFamily="34" charset="0"/>
              </a:rPr>
              <a:t> </a:t>
            </a:r>
            <a:r>
              <a:rPr lang="en-US" i="1" dirty="0" err="1">
                <a:latin typeface="Calibri" pitchFamily="34" charset="0"/>
              </a:rPr>
              <a:t>hari</a:t>
            </a:r>
            <a:r>
              <a:rPr lang="en-US" i="1" dirty="0">
                <a:latin typeface="Calibri" pitchFamily="34" charset="0"/>
              </a:rPr>
              <a:t> </a:t>
            </a:r>
            <a:r>
              <a:rPr lang="en-US" i="1" dirty="0" err="1">
                <a:latin typeface="Calibri" pitchFamily="34" charset="0"/>
              </a:rPr>
              <a:t>hisab</a:t>
            </a:r>
            <a:r>
              <a:rPr lang="en-US" i="1" dirty="0">
                <a:latin typeface="Calibri" pitchFamily="34" charset="0"/>
              </a:rPr>
              <a:t> </a:t>
            </a:r>
            <a:r>
              <a:rPr lang="en-US" i="1" dirty="0" err="1">
                <a:latin typeface="Calibri" pitchFamily="34" charset="0"/>
              </a:rPr>
              <a:t>atas</a:t>
            </a:r>
            <a:r>
              <a:rPr lang="en-US" i="1" dirty="0">
                <a:latin typeface="Calibri" pitchFamily="34" charset="0"/>
              </a:rPr>
              <a:t> </a:t>
            </a:r>
            <a:r>
              <a:rPr lang="en-US" i="1" dirty="0" err="1">
                <a:latin typeface="Calibri" pitchFamily="34" charset="0"/>
              </a:rPr>
              <a:t>segala</a:t>
            </a:r>
            <a:r>
              <a:rPr lang="en-US" i="1" dirty="0">
                <a:latin typeface="Calibri" pitchFamily="34" charset="0"/>
              </a:rPr>
              <a:t> </a:t>
            </a:r>
            <a:r>
              <a:rPr lang="en-US" i="1" dirty="0" err="1">
                <a:latin typeface="Calibri" pitchFamily="34" charset="0"/>
              </a:rPr>
              <a:t>amalan</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sedang</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berada</a:t>
            </a:r>
            <a:r>
              <a:rPr lang="en-US" i="1" dirty="0">
                <a:latin typeface="Calibri" pitchFamily="34" charset="0"/>
              </a:rPr>
              <a:t> </a:t>
            </a:r>
            <a:r>
              <a:rPr lang="ar-SA" i="1" dirty="0">
                <a:latin typeface="Calibri" pitchFamily="34" charset="0"/>
              </a:rPr>
              <a:t> </a:t>
            </a:r>
            <a:r>
              <a:rPr lang="en-US" i="1" dirty="0" err="1">
                <a:latin typeface="Calibri" pitchFamily="34" charset="0"/>
              </a:rPr>
              <a:t>dalam</a:t>
            </a:r>
            <a:r>
              <a:rPr lang="en-US" i="1" dirty="0">
                <a:latin typeface="Calibri" pitchFamily="34" charset="0"/>
              </a:rPr>
              <a:t> </a:t>
            </a:r>
            <a:r>
              <a:rPr lang="en-US" i="1" dirty="0" err="1">
                <a:latin typeface="Calibri" pitchFamily="34" charset="0"/>
              </a:rPr>
              <a:t>kelalaian</a:t>
            </a:r>
            <a:r>
              <a:rPr lang="en-US" i="1" dirty="0">
                <a:latin typeface="Calibri" pitchFamily="34" charset="0"/>
              </a:rPr>
              <a:t> </a:t>
            </a:r>
            <a:r>
              <a:rPr lang="en-US" i="1" dirty="0" err="1">
                <a:latin typeface="Calibri" pitchFamily="34" charset="0"/>
              </a:rPr>
              <a:t>lagi</a:t>
            </a:r>
            <a:r>
              <a:rPr lang="en-US" i="1" dirty="0">
                <a:latin typeface="Calibri" pitchFamily="34" charset="0"/>
              </a:rPr>
              <a:t> </a:t>
            </a:r>
            <a:r>
              <a:rPr lang="en-US" i="1" dirty="0" err="1">
                <a:latin typeface="Calibri" pitchFamily="34" charset="0"/>
              </a:rPr>
              <a:t>berpaling</a:t>
            </a:r>
            <a:r>
              <a:rPr lang="en-US" i="1" dirty="0">
                <a:latin typeface="Calibri" pitchFamily="34" charset="0"/>
              </a:rPr>
              <a:t> (</a:t>
            </a:r>
            <a:r>
              <a:rPr lang="en-US" i="1" dirty="0" err="1">
                <a:latin typeface="Calibri" pitchFamily="34" charset="0"/>
              </a:rPr>
              <a:t>daripadanya</a:t>
            </a:r>
            <a:r>
              <a:rPr lang="en-US" i="1" dirty="0">
                <a:latin typeface="Calibri" pitchFamily="34" charset="0"/>
              </a:rPr>
              <a:t>). </a:t>
            </a:r>
            <a:r>
              <a:rPr lang="en-US" i="1" dirty="0" err="1">
                <a:latin typeface="Calibri" pitchFamily="34" charset="0"/>
              </a:rPr>
              <a:t>Tidak</a:t>
            </a:r>
            <a:r>
              <a:rPr lang="en-US" i="1" dirty="0">
                <a:latin typeface="Calibri" pitchFamily="34" charset="0"/>
              </a:rPr>
              <a:t> </a:t>
            </a:r>
            <a:r>
              <a:rPr lang="en-US" i="1" dirty="0" err="1">
                <a:latin typeface="Calibri" pitchFamily="34" charset="0"/>
              </a:rPr>
              <a:t>datang</a:t>
            </a:r>
            <a:r>
              <a:rPr lang="en-US" i="1" dirty="0">
                <a:latin typeface="Calibri" pitchFamily="34" charset="0"/>
              </a:rPr>
              <a:t> </a:t>
            </a:r>
            <a:r>
              <a:rPr lang="en-US" i="1" dirty="0" err="1">
                <a:latin typeface="Calibri" pitchFamily="34" charset="0"/>
              </a:rPr>
              <a:t>kepada</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suatu</a:t>
            </a:r>
            <a:r>
              <a:rPr lang="en-US" i="1" dirty="0">
                <a:latin typeface="Calibri" pitchFamily="34" charset="0"/>
              </a:rPr>
              <a:t> </a:t>
            </a:r>
            <a:r>
              <a:rPr lang="en-US" i="1" dirty="0" err="1">
                <a:latin typeface="Calibri" pitchFamily="34" charset="0"/>
              </a:rPr>
              <a:t>ayat</a:t>
            </a:r>
            <a:r>
              <a:rPr lang="en-US" i="1" dirty="0">
                <a:latin typeface="Calibri" pitchFamily="34" charset="0"/>
              </a:rPr>
              <a:t> Al Quran pun yang </a:t>
            </a:r>
            <a:r>
              <a:rPr lang="en-US" i="1" dirty="0" err="1">
                <a:latin typeface="Calibri" pitchFamily="34" charset="0"/>
              </a:rPr>
              <a:t>baru</a:t>
            </a:r>
            <a:r>
              <a:rPr lang="en-US" i="1" dirty="0">
                <a:latin typeface="Calibri" pitchFamily="34" charset="0"/>
              </a:rPr>
              <a:t> (</a:t>
            </a:r>
            <a:r>
              <a:rPr lang="en-US" i="1" dirty="0" err="1">
                <a:latin typeface="Calibri" pitchFamily="34" charset="0"/>
              </a:rPr>
              <a:t>di-turunkan</a:t>
            </a:r>
            <a:r>
              <a:rPr lang="en-US" i="1" dirty="0">
                <a:latin typeface="Calibri" pitchFamily="34" charset="0"/>
              </a:rPr>
              <a:t>) </a:t>
            </a:r>
            <a:r>
              <a:rPr lang="en-US" i="1" dirty="0" err="1">
                <a:latin typeface="Calibri" pitchFamily="34" charset="0"/>
              </a:rPr>
              <a:t>dari</a:t>
            </a:r>
            <a:r>
              <a:rPr lang="en-US" i="1" dirty="0">
                <a:latin typeface="Calibri" pitchFamily="34" charset="0"/>
              </a:rPr>
              <a:t> </a:t>
            </a:r>
            <a:r>
              <a:rPr lang="en-US" i="1" dirty="0" err="1">
                <a:latin typeface="Calibri" pitchFamily="34" charset="0"/>
              </a:rPr>
              <a:t>Rabb</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melainkan</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mendengarnya</a:t>
            </a:r>
            <a:r>
              <a:rPr lang="en-US" i="1" dirty="0">
                <a:latin typeface="Calibri" pitchFamily="34" charset="0"/>
              </a:rPr>
              <a:t>, </a:t>
            </a:r>
            <a:r>
              <a:rPr lang="en-US" i="1" dirty="0" err="1">
                <a:latin typeface="Calibri" pitchFamily="34" charset="0"/>
              </a:rPr>
              <a:t>sedang</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bermain</a:t>
            </a:r>
            <a:r>
              <a:rPr lang="en-US" i="1" dirty="0">
                <a:latin typeface="Calibri" pitchFamily="34" charset="0"/>
              </a:rPr>
              <a:t>-main, </a:t>
            </a:r>
            <a:br>
              <a:rPr lang="en-US" i="1" dirty="0">
                <a:latin typeface="Calibri" pitchFamily="34" charset="0"/>
              </a:rPr>
            </a:br>
            <a:r>
              <a:rPr lang="en-US" i="1" dirty="0">
                <a:latin typeface="Calibri" pitchFamily="34" charset="0"/>
              </a:rPr>
              <a:t> (</a:t>
            </a:r>
            <a:r>
              <a:rPr lang="en-US" i="1" dirty="0" err="1">
                <a:latin typeface="Calibri" pitchFamily="34" charset="0"/>
              </a:rPr>
              <a:t>lagi</a:t>
            </a:r>
            <a:r>
              <a:rPr lang="en-US" i="1" dirty="0">
                <a:latin typeface="Calibri" pitchFamily="34" charset="0"/>
              </a:rPr>
              <a:t>) </a:t>
            </a:r>
            <a:r>
              <a:rPr lang="en-US" i="1" dirty="0" err="1">
                <a:latin typeface="Calibri" pitchFamily="34" charset="0"/>
              </a:rPr>
              <a:t>hati</a:t>
            </a:r>
            <a:r>
              <a:rPr lang="en-US" i="1" dirty="0">
                <a:latin typeface="Calibri" pitchFamily="34" charset="0"/>
              </a:rPr>
              <a:t> </a:t>
            </a:r>
            <a:r>
              <a:rPr lang="en-US" i="1" dirty="0" err="1">
                <a:latin typeface="Calibri" pitchFamily="34" charset="0"/>
              </a:rPr>
              <a:t>mereka</a:t>
            </a:r>
            <a:r>
              <a:rPr lang="en-US" i="1" dirty="0">
                <a:latin typeface="Calibri" pitchFamily="34" charset="0"/>
              </a:rPr>
              <a:t> </a:t>
            </a:r>
            <a:r>
              <a:rPr lang="en-US" i="1" dirty="0" err="1">
                <a:latin typeface="Calibri" pitchFamily="34" charset="0"/>
              </a:rPr>
              <a:t>dalam</a:t>
            </a:r>
            <a:r>
              <a:rPr lang="en-US" i="1" dirty="0">
                <a:latin typeface="Calibri" pitchFamily="34" charset="0"/>
              </a:rPr>
              <a:t> </a:t>
            </a:r>
            <a:r>
              <a:rPr lang="en-US" i="1" dirty="0" err="1">
                <a:latin typeface="Calibri" pitchFamily="34" charset="0"/>
              </a:rPr>
              <a:t>keadaan</a:t>
            </a:r>
            <a:r>
              <a:rPr lang="en-US" i="1" dirty="0">
                <a:latin typeface="Calibri" pitchFamily="34" charset="0"/>
              </a:rPr>
              <a:t> </a:t>
            </a:r>
            <a:r>
              <a:rPr lang="en-US" i="1" dirty="0" err="1">
                <a:latin typeface="Calibri" pitchFamily="34" charset="0"/>
              </a:rPr>
              <a:t>lalai</a:t>
            </a:r>
            <a:r>
              <a:rPr lang="en-US" i="1" dirty="0">
                <a:latin typeface="Calibri" pitchFamily="34" charset="0"/>
              </a:rPr>
              <a:t>. " </a:t>
            </a:r>
          </a:p>
          <a:p>
            <a:pPr marL="0" lvl="0" indent="0" algn="ctr">
              <a:buNone/>
            </a:pPr>
            <a:r>
              <a:rPr lang="en-US" b="1" dirty="0">
                <a:solidFill>
                  <a:srgbClr val="FFFF00"/>
                </a:solidFill>
                <a:latin typeface="Calibri" pitchFamily="34" charset="0"/>
                <a:cs typeface="Traditional Arabic" pitchFamily="2" charset="-78"/>
              </a:rPr>
              <a:t>(QS Al </a:t>
            </a:r>
            <a:r>
              <a:rPr lang="en-US" b="1" dirty="0" err="1">
                <a:solidFill>
                  <a:srgbClr val="FFFF00"/>
                </a:solidFill>
                <a:latin typeface="Calibri" pitchFamily="34" charset="0"/>
                <a:cs typeface="Traditional Arabic" pitchFamily="2" charset="-78"/>
              </a:rPr>
              <a:t>Anbiya</a:t>
            </a:r>
            <a:r>
              <a:rPr lang="en-US" b="1" dirty="0">
                <a:solidFill>
                  <a:srgbClr val="FFFF00"/>
                </a:solidFill>
                <a:latin typeface="Calibri" pitchFamily="34" charset="0"/>
                <a:cs typeface="Traditional Arabic" pitchFamily="2" charset="-78"/>
              </a:rPr>
              <a:t> 1 – 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b="1" dirty="0" err="1">
                <a:solidFill>
                  <a:srgbClr val="00FFFF"/>
                </a:solidFill>
              </a:rPr>
              <a:t>Hidupkan</a:t>
            </a:r>
            <a:r>
              <a:rPr lang="en-US" b="1" dirty="0">
                <a:solidFill>
                  <a:srgbClr val="00FFFF"/>
                </a:solidFill>
              </a:rPr>
              <a:t> </a:t>
            </a:r>
            <a:r>
              <a:rPr lang="en-US" b="1" dirty="0" err="1">
                <a:solidFill>
                  <a:srgbClr val="00FFFF"/>
                </a:solidFill>
              </a:rPr>
              <a:t>malam</a:t>
            </a:r>
            <a:r>
              <a:rPr lang="en-US" b="1" dirty="0">
                <a:solidFill>
                  <a:srgbClr val="00FFFF"/>
                </a:solidFill>
              </a:rPr>
              <a:t> </a:t>
            </a:r>
            <a:r>
              <a:rPr lang="en-US" b="1" dirty="0" err="1">
                <a:solidFill>
                  <a:srgbClr val="00FFFF"/>
                </a:solidFill>
              </a:rPr>
              <a:t>dengan</a:t>
            </a:r>
            <a:r>
              <a:rPr lang="en-US" b="1" dirty="0">
                <a:solidFill>
                  <a:srgbClr val="00FFFF"/>
                </a:solidFill>
              </a:rPr>
              <a:t> </a:t>
            </a:r>
            <a:r>
              <a:rPr lang="en-US" b="1" dirty="0" err="1">
                <a:solidFill>
                  <a:srgbClr val="00FFFF"/>
                </a:solidFill>
              </a:rPr>
              <a:t>ibadah</a:t>
            </a:r>
            <a:endParaRPr lang="en-US" dirty="0">
              <a:solidFill>
                <a:srgbClr val="00FFFF"/>
              </a:solidFill>
            </a:endParaRP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6000" dirty="0">
                <a:solidFill>
                  <a:srgbClr val="FFFF00"/>
                </a:solidFill>
                <a:cs typeface="Traditional Arabic" pitchFamily="2" charset="-78"/>
              </a:rPr>
              <a:t>مَنْ قَامَ رَمَضَانَ إِيمَانًا وَاحْتِسَابًا غُفِرَ لَهُ مَا تَقَدَّمَ مِنْ ذَنْبِهِ</a:t>
            </a:r>
            <a:endParaRPr lang="en-US" sz="6000" dirty="0">
              <a:solidFill>
                <a:srgbClr val="FFFF00"/>
              </a:solidFill>
              <a:cs typeface="Traditional Arabic" pitchFamily="2" charset="-78"/>
            </a:endParaRPr>
          </a:p>
          <a:p>
            <a:pPr marL="0" indent="0" algn="ctr">
              <a:buNone/>
            </a:pPr>
            <a:r>
              <a:rPr lang="en-US" sz="3600" i="1" dirty="0"/>
              <a:t>“</a:t>
            </a:r>
            <a:r>
              <a:rPr lang="en-US" sz="3600" i="1" dirty="0" err="1"/>
              <a:t>Barang</a:t>
            </a:r>
            <a:r>
              <a:rPr lang="en-US" sz="3600" i="1" dirty="0"/>
              <a:t> </a:t>
            </a:r>
            <a:r>
              <a:rPr lang="en-US" sz="3600" i="1" dirty="0" err="1"/>
              <a:t>siapa</a:t>
            </a:r>
            <a:r>
              <a:rPr lang="en-US" sz="3600" i="1" dirty="0"/>
              <a:t> yang </a:t>
            </a:r>
            <a:r>
              <a:rPr lang="en-US" sz="3600" i="1" dirty="0" err="1"/>
              <a:t>menghidupkan</a:t>
            </a:r>
            <a:r>
              <a:rPr lang="en-US" sz="3600" i="1" dirty="0"/>
              <a:t> </a:t>
            </a:r>
            <a:r>
              <a:rPr lang="en-US" sz="3600" i="1" dirty="0" err="1"/>
              <a:t>malam</a:t>
            </a:r>
            <a:r>
              <a:rPr lang="en-US" sz="3600" i="1" dirty="0"/>
              <a:t> </a:t>
            </a:r>
            <a:r>
              <a:rPr lang="en-US" sz="3600" i="1" dirty="0" err="1"/>
              <a:t>Ramadhan</a:t>
            </a:r>
            <a:r>
              <a:rPr lang="en-US" sz="3600" i="1" dirty="0"/>
              <a:t> </a:t>
            </a:r>
            <a:r>
              <a:rPr lang="en-US" sz="3600" i="1" dirty="0" err="1"/>
              <a:t>dengan</a:t>
            </a:r>
            <a:r>
              <a:rPr lang="en-US" sz="3600" i="1" dirty="0"/>
              <a:t> </a:t>
            </a:r>
            <a:r>
              <a:rPr lang="en-US" sz="3600" i="1" dirty="0" err="1"/>
              <a:t>ibadah</a:t>
            </a:r>
            <a:r>
              <a:rPr lang="en-US" sz="3600" i="1" dirty="0"/>
              <a:t> </a:t>
            </a:r>
            <a:r>
              <a:rPr lang="en-US" sz="3600" i="1" dirty="0" err="1"/>
              <a:t>karena</a:t>
            </a:r>
            <a:r>
              <a:rPr lang="en-US" sz="3600" i="1" dirty="0"/>
              <a:t> </a:t>
            </a:r>
            <a:r>
              <a:rPr lang="en-US" sz="3600" i="1" dirty="0" err="1"/>
              <a:t>iman</a:t>
            </a:r>
            <a:r>
              <a:rPr lang="en-US" sz="3600" i="1" dirty="0"/>
              <a:t> </a:t>
            </a:r>
            <a:r>
              <a:rPr lang="en-US" sz="3600" i="1" dirty="0" err="1"/>
              <a:t>dan</a:t>
            </a:r>
            <a:r>
              <a:rPr lang="en-US" sz="3600" i="1" dirty="0"/>
              <a:t> </a:t>
            </a:r>
            <a:r>
              <a:rPr lang="en-US" sz="3600" i="1" dirty="0" err="1"/>
              <a:t>semata</a:t>
            </a:r>
            <a:r>
              <a:rPr lang="en-US" sz="3600" i="1" dirty="0"/>
              <a:t> </a:t>
            </a:r>
            <a:r>
              <a:rPr lang="en-US" sz="3600" i="1" dirty="0" err="1"/>
              <a:t>mengharapkan</a:t>
            </a:r>
            <a:r>
              <a:rPr lang="en-US" sz="3600" i="1" dirty="0"/>
              <a:t> </a:t>
            </a:r>
            <a:r>
              <a:rPr lang="en-US" sz="3600" i="1" dirty="0" err="1"/>
              <a:t>ridho</a:t>
            </a:r>
            <a:r>
              <a:rPr lang="en-US" sz="3600" i="1" dirty="0"/>
              <a:t> Allah, </a:t>
            </a:r>
            <a:r>
              <a:rPr lang="en-US" sz="3600" i="1" dirty="0" err="1"/>
              <a:t>maka</a:t>
            </a:r>
            <a:r>
              <a:rPr lang="en-US" sz="3600" i="1" dirty="0"/>
              <a:t> </a:t>
            </a:r>
            <a:r>
              <a:rPr lang="en-US" sz="3600" i="1" dirty="0" err="1"/>
              <a:t>akan</a:t>
            </a:r>
            <a:r>
              <a:rPr lang="en-US" sz="3600" i="1" dirty="0"/>
              <a:t> </a:t>
            </a:r>
            <a:r>
              <a:rPr lang="en-US" sz="3600" i="1" dirty="0" err="1"/>
              <a:t>diampuni</a:t>
            </a:r>
            <a:r>
              <a:rPr lang="en-US" sz="3600" i="1" dirty="0"/>
              <a:t> </a:t>
            </a:r>
            <a:r>
              <a:rPr lang="en-US" sz="3600" i="1" dirty="0" err="1"/>
              <a:t>dosa-dosa</a:t>
            </a:r>
            <a:r>
              <a:rPr lang="en-US" sz="3600" i="1" dirty="0"/>
              <a:t> yang </a:t>
            </a:r>
            <a:r>
              <a:rPr lang="en-US" sz="3600" i="1" dirty="0" err="1"/>
              <a:t>telah</a:t>
            </a:r>
            <a:r>
              <a:rPr lang="en-US" sz="3600" i="1" dirty="0"/>
              <a:t> </a:t>
            </a:r>
            <a:r>
              <a:rPr lang="en-US" sz="3600" i="1" dirty="0" err="1"/>
              <a:t>diperbuatnya</a:t>
            </a:r>
            <a:r>
              <a:rPr lang="en-US" sz="3600" i="1" dirty="0"/>
              <a:t>“</a:t>
            </a:r>
            <a:r>
              <a:rPr lang="en-US" sz="3600" dirty="0"/>
              <a:t> </a:t>
            </a:r>
            <a:r>
              <a:rPr lang="en-US" sz="3600" b="1" dirty="0">
                <a:solidFill>
                  <a:srgbClr val="FFFF00"/>
                </a:solidFill>
              </a:rPr>
              <a:t>(HR. </a:t>
            </a:r>
            <a:r>
              <a:rPr lang="en-US" sz="3600" b="1" dirty="0" err="1">
                <a:solidFill>
                  <a:srgbClr val="FFFF00"/>
                </a:solidFill>
              </a:rPr>
              <a:t>Bukhari</a:t>
            </a:r>
            <a:r>
              <a:rPr lang="en-US" sz="3600" b="1" dirty="0">
                <a:solidFill>
                  <a:srgbClr val="FFFF00"/>
                </a:solidFill>
              </a:rPr>
              <a:t> &amp; Muslim )</a:t>
            </a:r>
            <a:endParaRPr lang="en-US" sz="36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Autofit/>
          </a:bodyPr>
          <a:lstStyle/>
          <a:p>
            <a:pPr marL="0" indent="0" algn="ctr">
              <a:buNone/>
            </a:pPr>
            <a:r>
              <a:rPr lang="en-US" i="1" dirty="0"/>
              <a:t>“</a:t>
            </a:r>
            <a:r>
              <a:rPr lang="en-US" i="1" dirty="0" err="1"/>
              <a:t>Sesungguhnya</a:t>
            </a:r>
            <a:r>
              <a:rPr lang="en-US" i="1" dirty="0"/>
              <a:t> </a:t>
            </a:r>
            <a:r>
              <a:rPr lang="en-US" i="1" dirty="0" err="1"/>
              <a:t>orang</a:t>
            </a:r>
            <a:r>
              <a:rPr lang="en-US" i="1" dirty="0"/>
              <a:t> yang </a:t>
            </a:r>
            <a:r>
              <a:rPr lang="en-US" i="1" dirty="0" err="1"/>
              <a:t>benar-benar</a:t>
            </a:r>
            <a:r>
              <a:rPr lang="en-US" i="1" dirty="0"/>
              <a:t> </a:t>
            </a:r>
            <a:r>
              <a:rPr lang="en-US" i="1" dirty="0" err="1"/>
              <a:t>beriman</a:t>
            </a:r>
            <a:r>
              <a:rPr lang="en-US" i="1" dirty="0"/>
              <a:t> </a:t>
            </a:r>
            <a:r>
              <a:rPr lang="en-US" i="1" dirty="0" err="1"/>
              <a:t>kepada</a:t>
            </a:r>
            <a:r>
              <a:rPr lang="en-US" i="1" dirty="0"/>
              <a:t> </a:t>
            </a:r>
            <a:r>
              <a:rPr lang="en-US" i="1" dirty="0" err="1"/>
              <a:t>ayat-ayat</a:t>
            </a:r>
            <a:r>
              <a:rPr lang="en-US" i="1" dirty="0"/>
              <a:t> </a:t>
            </a:r>
            <a:r>
              <a:rPr lang="en-US" i="1" dirty="0" err="1"/>
              <a:t>Kami</a:t>
            </a:r>
            <a:r>
              <a:rPr lang="en-US" i="1" dirty="0"/>
              <a:t> </a:t>
            </a:r>
            <a:r>
              <a:rPr lang="en-US" i="1" dirty="0" err="1"/>
              <a:t>adalah</a:t>
            </a:r>
            <a:r>
              <a:rPr lang="en-US" i="1" dirty="0"/>
              <a:t> </a:t>
            </a:r>
            <a:r>
              <a:rPr lang="en-US" i="1" dirty="0" err="1"/>
              <a:t>mereka</a:t>
            </a:r>
            <a:r>
              <a:rPr lang="en-US" i="1" dirty="0"/>
              <a:t> yang </a:t>
            </a:r>
            <a:r>
              <a:rPr lang="en-US" i="1" dirty="0" err="1"/>
              <a:t>apabila</a:t>
            </a:r>
            <a:r>
              <a:rPr lang="en-US" i="1" dirty="0"/>
              <a:t> </a:t>
            </a:r>
            <a:r>
              <a:rPr lang="en-US" i="1" dirty="0" err="1"/>
              <a:t>diperingatkan</a:t>
            </a:r>
            <a:r>
              <a:rPr lang="en-US" i="1" dirty="0"/>
              <a:t> </a:t>
            </a:r>
            <a:r>
              <a:rPr lang="en-US" i="1" dirty="0" err="1"/>
              <a:t>dengan</a:t>
            </a:r>
            <a:r>
              <a:rPr lang="en-US" i="1" dirty="0"/>
              <a:t> </a:t>
            </a:r>
            <a:r>
              <a:rPr lang="en-US" i="1" dirty="0" err="1"/>
              <a:t>ayat-ayat</a:t>
            </a:r>
            <a:r>
              <a:rPr lang="en-US" i="1" dirty="0"/>
              <a:t> </a:t>
            </a:r>
            <a:r>
              <a:rPr lang="en-US" i="1" dirty="0" err="1"/>
              <a:t>itu</a:t>
            </a:r>
            <a:r>
              <a:rPr lang="en-US" i="1" dirty="0"/>
              <a:t> </a:t>
            </a:r>
            <a:r>
              <a:rPr lang="en-US" i="1" dirty="0" err="1"/>
              <a:t>mereka</a:t>
            </a:r>
            <a:r>
              <a:rPr lang="en-US" i="1" dirty="0"/>
              <a:t> </a:t>
            </a:r>
            <a:r>
              <a:rPr lang="en-US" i="1" dirty="0" err="1"/>
              <a:t>segera</a:t>
            </a:r>
            <a:r>
              <a:rPr lang="en-US" i="1" dirty="0"/>
              <a:t> </a:t>
            </a:r>
            <a:r>
              <a:rPr lang="en-US" i="1" dirty="0" err="1"/>
              <a:t>bersujud</a:t>
            </a:r>
            <a:r>
              <a:rPr lang="en-US" i="1" dirty="0"/>
              <a:t> </a:t>
            </a:r>
            <a:r>
              <a:rPr lang="en-US" i="1" dirty="0" err="1"/>
              <a:t>seraya</a:t>
            </a:r>
            <a:r>
              <a:rPr lang="en-US" i="1" dirty="0"/>
              <a:t> </a:t>
            </a:r>
            <a:r>
              <a:rPr lang="en-US" i="1" dirty="0" err="1"/>
              <a:t>bertasbih</a:t>
            </a:r>
            <a:r>
              <a:rPr lang="en-US" i="1" dirty="0"/>
              <a:t> </a:t>
            </a:r>
            <a:r>
              <a:rPr lang="en-US" i="1" dirty="0" err="1"/>
              <a:t>dan</a:t>
            </a:r>
            <a:r>
              <a:rPr lang="en-US" i="1" dirty="0"/>
              <a:t> </a:t>
            </a:r>
            <a:r>
              <a:rPr lang="en-US" i="1" dirty="0" err="1"/>
              <a:t>memuji</a:t>
            </a:r>
            <a:r>
              <a:rPr lang="en-US" i="1" dirty="0"/>
              <a:t> </a:t>
            </a:r>
            <a:r>
              <a:rPr lang="en-US" i="1" dirty="0" err="1"/>
              <a:t>Rabb-nya</a:t>
            </a:r>
            <a:r>
              <a:rPr lang="en-US" i="1" dirty="0"/>
              <a:t>, </a:t>
            </a:r>
            <a:r>
              <a:rPr lang="en-US" i="1" dirty="0" err="1"/>
              <a:t>dan</a:t>
            </a:r>
            <a:r>
              <a:rPr lang="en-US" i="1" dirty="0"/>
              <a:t> </a:t>
            </a:r>
            <a:r>
              <a:rPr lang="en-US" i="1" dirty="0" err="1"/>
              <a:t>lagi</a:t>
            </a:r>
            <a:r>
              <a:rPr lang="en-US" i="1" dirty="0"/>
              <a:t> pula </a:t>
            </a:r>
            <a:r>
              <a:rPr lang="en-US" i="1" dirty="0" err="1"/>
              <a:t>mereka</a:t>
            </a:r>
            <a:r>
              <a:rPr lang="en-US" i="1" dirty="0"/>
              <a:t> </a:t>
            </a:r>
            <a:r>
              <a:rPr lang="en-US" i="1" dirty="0" err="1"/>
              <a:t>tidaklah</a:t>
            </a:r>
            <a:r>
              <a:rPr lang="en-US" i="1" dirty="0"/>
              <a:t> </a:t>
            </a:r>
            <a:r>
              <a:rPr lang="en-US" i="1" dirty="0" err="1"/>
              <a:t>sombong</a:t>
            </a:r>
            <a:r>
              <a:rPr lang="en-US" i="1" dirty="0"/>
              <a:t>. </a:t>
            </a:r>
            <a:r>
              <a:rPr lang="en-US" i="1" dirty="0" err="1"/>
              <a:t>Lambung</a:t>
            </a:r>
            <a:r>
              <a:rPr lang="en-US" i="1" dirty="0"/>
              <a:t> </a:t>
            </a:r>
            <a:r>
              <a:rPr lang="en-US" i="1" dirty="0" err="1"/>
              <a:t>mereka</a:t>
            </a:r>
            <a:r>
              <a:rPr lang="en-US" i="1" dirty="0"/>
              <a:t> </a:t>
            </a:r>
            <a:r>
              <a:rPr lang="en-US" i="1" dirty="0" err="1"/>
              <a:t>jauh</a:t>
            </a:r>
            <a:r>
              <a:rPr lang="en-US" i="1" dirty="0"/>
              <a:t> </a:t>
            </a:r>
            <a:r>
              <a:rPr lang="en-US" i="1" dirty="0" err="1"/>
              <a:t>dari</a:t>
            </a:r>
            <a:r>
              <a:rPr lang="en-US" i="1" dirty="0"/>
              <a:t> </a:t>
            </a:r>
            <a:r>
              <a:rPr lang="en-US" i="1" dirty="0" err="1"/>
              <a:t>tempat</a:t>
            </a:r>
            <a:r>
              <a:rPr lang="en-US" i="1" dirty="0"/>
              <a:t> </a:t>
            </a:r>
            <a:r>
              <a:rPr lang="en-US" i="1" dirty="0" err="1"/>
              <a:t>tidurnya</a:t>
            </a:r>
            <a:r>
              <a:rPr lang="en-US" i="1" dirty="0"/>
              <a:t> </a:t>
            </a:r>
            <a:r>
              <a:rPr lang="en-US" i="1" dirty="0" err="1"/>
              <a:t>dan</a:t>
            </a:r>
            <a:r>
              <a:rPr lang="en-US" i="1" dirty="0"/>
              <a:t> </a:t>
            </a:r>
            <a:r>
              <a:rPr lang="en-US" i="1" dirty="0" err="1"/>
              <a:t>mereka</a:t>
            </a:r>
            <a:r>
              <a:rPr lang="en-US" i="1" dirty="0"/>
              <a:t> </a:t>
            </a:r>
            <a:r>
              <a:rPr lang="en-US" i="1" dirty="0" err="1"/>
              <a:t>selalu</a:t>
            </a:r>
            <a:r>
              <a:rPr lang="en-US" i="1" dirty="0"/>
              <a:t> </a:t>
            </a:r>
            <a:r>
              <a:rPr lang="en-US" i="1" dirty="0" err="1"/>
              <a:t>berdoa</a:t>
            </a:r>
            <a:r>
              <a:rPr lang="en-US" i="1" dirty="0"/>
              <a:t> </a:t>
            </a:r>
            <a:r>
              <a:rPr lang="en-US" i="1" dirty="0" err="1"/>
              <a:t>kepada</a:t>
            </a:r>
            <a:r>
              <a:rPr lang="en-US" i="1" dirty="0"/>
              <a:t> </a:t>
            </a:r>
            <a:r>
              <a:rPr lang="en-US" i="1" dirty="0" err="1"/>
              <a:t>Rabb-nya</a:t>
            </a:r>
            <a:r>
              <a:rPr lang="en-US" i="1" dirty="0"/>
              <a:t> </a:t>
            </a:r>
            <a:r>
              <a:rPr lang="en-US" i="1" dirty="0" err="1"/>
              <a:t>dengan</a:t>
            </a:r>
            <a:r>
              <a:rPr lang="en-US" i="1" dirty="0"/>
              <a:t> </a:t>
            </a:r>
            <a:r>
              <a:rPr lang="en-US" i="1" dirty="0" err="1"/>
              <a:t>penuh</a:t>
            </a:r>
            <a:r>
              <a:rPr lang="en-US" i="1" dirty="0"/>
              <a:t> rasa </a:t>
            </a:r>
            <a:r>
              <a:rPr lang="en-US" i="1" dirty="0" err="1"/>
              <a:t>takut</a:t>
            </a:r>
            <a:r>
              <a:rPr lang="en-US" i="1" dirty="0"/>
              <a:t> </a:t>
            </a:r>
            <a:r>
              <a:rPr lang="en-US" i="1" dirty="0" err="1"/>
              <a:t>dan</a:t>
            </a:r>
            <a:r>
              <a:rPr lang="en-US" i="1" dirty="0"/>
              <a:t> </a:t>
            </a:r>
            <a:r>
              <a:rPr lang="en-US" i="1" dirty="0" err="1"/>
              <a:t>harap</a:t>
            </a:r>
            <a:r>
              <a:rPr lang="en-US" i="1" dirty="0"/>
              <a:t>, </a:t>
            </a:r>
            <a:r>
              <a:rPr lang="en-US" i="1" dirty="0" err="1"/>
              <a:t>serta</a:t>
            </a:r>
            <a:r>
              <a:rPr lang="en-US" i="1" dirty="0"/>
              <a:t> </a:t>
            </a:r>
            <a:r>
              <a:rPr lang="en-US" i="1" dirty="0" err="1"/>
              <a:t>mereka</a:t>
            </a:r>
            <a:r>
              <a:rPr lang="en-US" i="1" dirty="0"/>
              <a:t> </a:t>
            </a:r>
            <a:r>
              <a:rPr lang="en-US" i="1" dirty="0" err="1"/>
              <a:t>menafkahkan</a:t>
            </a:r>
            <a:r>
              <a:rPr lang="en-US" i="1" dirty="0"/>
              <a:t> </a:t>
            </a:r>
            <a:r>
              <a:rPr lang="en-US" i="1" dirty="0" err="1"/>
              <a:t>sebagian</a:t>
            </a:r>
            <a:r>
              <a:rPr lang="en-US" i="1" dirty="0"/>
              <a:t> </a:t>
            </a:r>
            <a:r>
              <a:rPr lang="en-US" i="1" dirty="0" err="1"/>
              <a:t>dari</a:t>
            </a:r>
            <a:r>
              <a:rPr lang="en-US" i="1" dirty="0"/>
              <a:t> </a:t>
            </a:r>
            <a:r>
              <a:rPr lang="en-US" i="1" dirty="0" err="1"/>
              <a:t>rizki</a:t>
            </a:r>
            <a:r>
              <a:rPr lang="en-US" i="1" dirty="0"/>
              <a:t> yang </a:t>
            </a:r>
            <a:r>
              <a:rPr lang="en-US" i="1" dirty="0" err="1"/>
              <a:t>Kami</a:t>
            </a:r>
            <a:r>
              <a:rPr lang="en-US" i="1" dirty="0"/>
              <a:t> </a:t>
            </a:r>
            <a:r>
              <a:rPr lang="en-US" i="1" dirty="0" err="1"/>
              <a:t>berikan</a:t>
            </a:r>
            <a:r>
              <a:rPr lang="en-US" i="1" dirty="0"/>
              <a:t>. </a:t>
            </a:r>
            <a:r>
              <a:rPr lang="en-US" i="1" dirty="0" err="1"/>
              <a:t>Tak</a:t>
            </a:r>
            <a:r>
              <a:rPr lang="en-US" i="1" dirty="0"/>
              <a:t> </a:t>
            </a:r>
            <a:r>
              <a:rPr lang="en-US" i="1" dirty="0" err="1"/>
              <a:t>seorangpun</a:t>
            </a:r>
            <a:r>
              <a:rPr lang="en-US" i="1" dirty="0"/>
              <a:t> </a:t>
            </a:r>
            <a:r>
              <a:rPr lang="en-US" i="1" dirty="0" err="1"/>
              <a:t>mengetahui</a:t>
            </a:r>
            <a:r>
              <a:rPr lang="en-US" i="1" dirty="0"/>
              <a:t> </a:t>
            </a:r>
            <a:r>
              <a:rPr lang="en-US" i="1" dirty="0" err="1"/>
              <a:t>berbagai</a:t>
            </a:r>
            <a:r>
              <a:rPr lang="en-US" i="1" dirty="0"/>
              <a:t> </a:t>
            </a:r>
            <a:r>
              <a:rPr lang="en-US" i="1" dirty="0" err="1"/>
              <a:t>nikmat</a:t>
            </a:r>
            <a:r>
              <a:rPr lang="en-US" i="1" dirty="0"/>
              <a:t> yang </a:t>
            </a:r>
            <a:r>
              <a:rPr lang="en-US" i="1" dirty="0" err="1"/>
              <a:t>menanti</a:t>
            </a:r>
            <a:r>
              <a:rPr lang="en-US" i="1" dirty="0"/>
              <a:t>, yang </a:t>
            </a:r>
            <a:r>
              <a:rPr lang="en-US" i="1" dirty="0" err="1"/>
              <a:t>indah</a:t>
            </a:r>
            <a:r>
              <a:rPr lang="en-US" i="1" dirty="0"/>
              <a:t> </a:t>
            </a:r>
            <a:r>
              <a:rPr lang="en-US" i="1" dirty="0" err="1"/>
              <a:t>dipandang</a:t>
            </a:r>
            <a:r>
              <a:rPr lang="en-US" i="1" dirty="0"/>
              <a:t> </a:t>
            </a:r>
            <a:r>
              <a:rPr lang="en-US" i="1" dirty="0" err="1"/>
              <a:t>mata</a:t>
            </a:r>
            <a:r>
              <a:rPr lang="en-US" i="1" dirty="0"/>
              <a:t>, </a:t>
            </a:r>
            <a:r>
              <a:rPr lang="en-US" i="1" dirty="0" err="1"/>
              <a:t>sebagai</a:t>
            </a:r>
            <a:r>
              <a:rPr lang="en-US" i="1" dirty="0"/>
              <a:t> </a:t>
            </a:r>
            <a:r>
              <a:rPr lang="en-US" i="1" dirty="0" err="1"/>
              <a:t>balasan</a:t>
            </a:r>
            <a:r>
              <a:rPr lang="en-US" i="1" dirty="0"/>
              <a:t> </a:t>
            </a:r>
            <a:r>
              <a:rPr lang="en-US" i="1" dirty="0" err="1"/>
              <a:t>bagi</a:t>
            </a:r>
            <a:r>
              <a:rPr lang="en-US" i="1" dirty="0"/>
              <a:t> </a:t>
            </a:r>
            <a:r>
              <a:rPr lang="en-US" i="1" dirty="0" err="1"/>
              <a:t>mereka</a:t>
            </a:r>
            <a:r>
              <a:rPr lang="en-US" i="1" dirty="0"/>
              <a:t>, </a:t>
            </a:r>
            <a:r>
              <a:rPr lang="en-US" i="1" dirty="0" err="1"/>
              <a:t>atas</a:t>
            </a:r>
            <a:r>
              <a:rPr lang="en-US" i="1" dirty="0"/>
              <a:t> </a:t>
            </a:r>
            <a:r>
              <a:rPr lang="en-US" i="1" dirty="0" err="1"/>
              <a:t>apa</a:t>
            </a:r>
            <a:r>
              <a:rPr lang="en-US" i="1" dirty="0"/>
              <a:t> yang </a:t>
            </a:r>
            <a:r>
              <a:rPr lang="en-US" i="1" dirty="0" err="1"/>
              <a:t>mereka</a:t>
            </a:r>
            <a:r>
              <a:rPr lang="en-US" i="1" dirty="0"/>
              <a:t> </a:t>
            </a:r>
            <a:r>
              <a:rPr lang="en-US" i="1" dirty="0" err="1"/>
              <a:t>kerjakan</a:t>
            </a:r>
            <a:r>
              <a:rPr lang="en-US" i="1" dirty="0"/>
              <a:t>”.  </a:t>
            </a:r>
            <a:r>
              <a:rPr lang="en-US" b="1" dirty="0">
                <a:solidFill>
                  <a:srgbClr val="FFFF00"/>
                </a:solidFill>
              </a:rPr>
              <a:t>(QS As </a:t>
            </a:r>
            <a:r>
              <a:rPr lang="en-US" b="1" dirty="0" err="1">
                <a:solidFill>
                  <a:srgbClr val="FFFF00"/>
                </a:solidFill>
              </a:rPr>
              <a:t>Sajdah</a:t>
            </a:r>
            <a:r>
              <a:rPr lang="en-US" b="1" dirty="0">
                <a:solidFill>
                  <a:srgbClr val="FFFF00"/>
                </a:solidFill>
              </a:rPr>
              <a:t> 15 – 17)</a:t>
            </a:r>
            <a:endParaRPr lang="en-US"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914400"/>
          </a:xfrm>
        </p:spPr>
        <p:txBody>
          <a:bodyPr>
            <a:noAutofit/>
          </a:bodyPr>
          <a:lstStyle/>
          <a:p>
            <a:r>
              <a:rPr lang="en-US" b="1" dirty="0" err="1">
                <a:solidFill>
                  <a:srgbClr val="00FFFF"/>
                </a:solidFill>
              </a:rPr>
              <a:t>Memperbanyak</a:t>
            </a:r>
            <a:r>
              <a:rPr lang="en-US" b="1" dirty="0">
                <a:solidFill>
                  <a:srgbClr val="00FFFF"/>
                </a:solidFill>
              </a:rPr>
              <a:t> </a:t>
            </a:r>
            <a:r>
              <a:rPr lang="en-US" b="1" dirty="0" err="1">
                <a:solidFill>
                  <a:srgbClr val="00FFFF"/>
                </a:solidFill>
              </a:rPr>
              <a:t>Infaq</a:t>
            </a:r>
            <a:r>
              <a:rPr lang="en-US" b="1" dirty="0">
                <a:solidFill>
                  <a:srgbClr val="00FFFF"/>
                </a:solidFill>
              </a:rPr>
              <a:t> </a:t>
            </a:r>
            <a:r>
              <a:rPr lang="en-US" b="1" dirty="0" err="1">
                <a:solidFill>
                  <a:srgbClr val="00FFFF"/>
                </a:solidFill>
              </a:rPr>
              <a:t>dan</a:t>
            </a:r>
            <a:r>
              <a:rPr lang="en-US" b="1" dirty="0">
                <a:solidFill>
                  <a:srgbClr val="00FFFF"/>
                </a:solidFill>
              </a:rPr>
              <a:t> </a:t>
            </a:r>
            <a:r>
              <a:rPr lang="en-US" b="1" dirty="0" err="1">
                <a:solidFill>
                  <a:srgbClr val="00FFFF"/>
                </a:solidFill>
              </a:rPr>
              <a:t>shodaqoh</a:t>
            </a:r>
            <a:endParaRPr lang="en-US" dirty="0">
              <a:solidFill>
                <a:srgbClr val="00FFFF"/>
              </a:solidFill>
            </a:endParaRPr>
          </a:p>
        </p:txBody>
      </p:sp>
      <p:sp>
        <p:nvSpPr>
          <p:cNvPr id="3" name="Content Placeholder 2"/>
          <p:cNvSpPr>
            <a:spLocks noGrp="1"/>
          </p:cNvSpPr>
          <p:nvPr>
            <p:ph idx="1"/>
          </p:nvPr>
        </p:nvSpPr>
        <p:spPr>
          <a:xfrm>
            <a:off x="152400" y="1066800"/>
            <a:ext cx="8839200" cy="5562600"/>
          </a:xfrm>
        </p:spPr>
        <p:txBody>
          <a:bodyPr>
            <a:noAutofit/>
          </a:bodyPr>
          <a:lstStyle/>
          <a:p>
            <a:pPr marL="0" indent="0" algn="just" rtl="1">
              <a:buNone/>
            </a:pPr>
            <a:r>
              <a:rPr lang="ar-SA" sz="4400" dirty="0">
                <a:solidFill>
                  <a:srgbClr val="FFFF00"/>
                </a:solidFill>
                <a:cs typeface="Traditional Arabic" pitchFamily="2" charset="-78"/>
              </a:rPr>
              <a:t>صحيح البخارى - (ج 12 / ص 298)</a:t>
            </a:r>
          </a:p>
          <a:p>
            <a:pPr marL="0" indent="0" algn="just" rtl="1">
              <a:buNone/>
            </a:pPr>
            <a:r>
              <a:rPr lang="ar-SA" sz="5400" dirty="0">
                <a:cs typeface="Traditional Arabic" pitchFamily="2" charset="-78"/>
              </a:rPr>
              <a:t>انَ النَّبِىُّ </a:t>
            </a:r>
            <a:r>
              <a:rPr lang="en-US" sz="5400" dirty="0">
                <a:cs typeface="Traditional Arabic" pitchFamily="2" charset="-78"/>
                <a:sym typeface="AGA Arabesque"/>
              </a:rPr>
              <a:t></a:t>
            </a:r>
            <a:r>
              <a:rPr lang="ar-SA" sz="5400" dirty="0">
                <a:cs typeface="Traditional Arabic" pitchFamily="2" charset="-78"/>
              </a:rPr>
              <a:t> أَجْوَدَ النَّاسِ ، وَأَجْوَدُ مَا يَكُونُ فِى رَمَضَانَ ، حِينَ يَلْقَاهُ جِبْرِيلُ ، وَكَانَ جِبْرِيلُ - عَلَيْهِ السَّلاَمُ - يَلْقَاهُ فِى كُلِّ لَيْلَةٍ مِنْ رَمَضَانَ ، فَيُدَارِسُهُ الْقُرْآنَ فَلَرَسُولُ اللَّهِ </a:t>
            </a:r>
            <a:r>
              <a:rPr lang="en-US" sz="5400" dirty="0">
                <a:cs typeface="Traditional Arabic" pitchFamily="2" charset="-78"/>
                <a:sym typeface="AGA Arabesque"/>
              </a:rPr>
              <a:t></a:t>
            </a:r>
            <a:r>
              <a:rPr lang="ar-SA" sz="5400" dirty="0">
                <a:cs typeface="Traditional Arabic" pitchFamily="2" charset="-78"/>
              </a:rPr>
              <a:t> أَجْوَدُ بِالْخَيْرِ مِنَ الرِّيحِ الْمُرْسَلَةِ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839200" cy="6172200"/>
          </a:xfrm>
        </p:spPr>
        <p:txBody>
          <a:bodyPr>
            <a:noAutofit/>
          </a:bodyPr>
          <a:lstStyle/>
          <a:p>
            <a:pPr marL="0" indent="0" algn="ctr">
              <a:buNone/>
            </a:pPr>
            <a:r>
              <a:rPr lang="en-US" i="1" dirty="0"/>
              <a:t>“Nabi shallallahu ‘alaihi wa sallam adalah orang yang paling dermawan dan paling gemar bershodaqoh. Semangat beliau dalam bershodaqoh lebih membara lagi ketika bulan Ramadhan tatkala itu Jibril menemui beliau. Jibril menemui beliau setiap malamnya di bulan Ramadhan. Jibril mengajarkan Al Qur’an kala itu. Dan Rasul shallallahu ‘alaihi wa sallam adalah yang paling semangat dalam melakukan kebaikan bagai angin yang bertiup.” </a:t>
            </a:r>
          </a:p>
          <a:p>
            <a:pPr marL="0" indent="0" algn="ctr">
              <a:buNone/>
            </a:pPr>
            <a:r>
              <a:rPr lang="en-US" b="1" dirty="0">
                <a:solidFill>
                  <a:srgbClr val="00FFFF"/>
                </a:solidFill>
              </a:rPr>
              <a:t>(HR. Bukhari no. 3554 dan Muslim no. 2307)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838200"/>
          </a:xfrm>
        </p:spPr>
        <p:txBody>
          <a:bodyPr>
            <a:noAutofit/>
          </a:bodyPr>
          <a:lstStyle/>
          <a:p>
            <a:pPr lvl="0"/>
            <a:r>
              <a:rPr lang="en-US" b="1" dirty="0" err="1">
                <a:solidFill>
                  <a:srgbClr val="00FFFF"/>
                </a:solidFill>
              </a:rPr>
              <a:t>Memperbanyak</a:t>
            </a:r>
            <a:r>
              <a:rPr lang="en-US" b="1" dirty="0">
                <a:solidFill>
                  <a:srgbClr val="00FFFF"/>
                </a:solidFill>
              </a:rPr>
              <a:t> </a:t>
            </a:r>
            <a:r>
              <a:rPr lang="en-US" b="1" dirty="0" err="1">
                <a:solidFill>
                  <a:srgbClr val="00FFFF"/>
                </a:solidFill>
              </a:rPr>
              <a:t>membaca</a:t>
            </a:r>
            <a:r>
              <a:rPr lang="en-US" b="1" dirty="0">
                <a:solidFill>
                  <a:srgbClr val="00FFFF"/>
                </a:solidFill>
              </a:rPr>
              <a:t> Al Qur’an </a:t>
            </a:r>
            <a:endParaRPr lang="en-US" dirty="0">
              <a:solidFill>
                <a:srgbClr val="00FFFF"/>
              </a:solidFill>
            </a:endParaRPr>
          </a:p>
        </p:txBody>
      </p:sp>
      <p:sp>
        <p:nvSpPr>
          <p:cNvPr id="3" name="Content Placeholder 2"/>
          <p:cNvSpPr>
            <a:spLocks noGrp="1"/>
          </p:cNvSpPr>
          <p:nvPr>
            <p:ph idx="1"/>
          </p:nvPr>
        </p:nvSpPr>
        <p:spPr>
          <a:xfrm>
            <a:off x="152400" y="1066800"/>
            <a:ext cx="8839200" cy="5257800"/>
          </a:xfrm>
        </p:spPr>
        <p:txBody>
          <a:bodyPr>
            <a:noAutofit/>
          </a:bodyPr>
          <a:lstStyle/>
          <a:p>
            <a:pPr marL="0" indent="0" algn="just">
              <a:buNone/>
            </a:pPr>
            <a:r>
              <a:rPr lang="en-US" sz="3400" dirty="0"/>
              <a:t>Nabi Shollallohu ‘alaihi wasallam bersabda, Allah berfirman :  </a:t>
            </a:r>
            <a:r>
              <a:rPr lang="en-US" sz="3400" i="1" dirty="0"/>
              <a:t>“Barangsiapa disibukkan dengan mengkaji Al Qur’an dan menyebut nama-Ku, sehingga tidak sempat meminta kepada-Ku, maka akan Aku berikan kepadanya sebaik-baik pemberian yang tidak Aku berikan kepada orang-orang yang meminta. Dan </a:t>
            </a:r>
            <a:r>
              <a:rPr lang="en-US" sz="3400" i="1" dirty="0" err="1"/>
              <a:t>keutamaan</a:t>
            </a:r>
            <a:r>
              <a:rPr lang="en-US" sz="3400" i="1" dirty="0"/>
              <a:t> </a:t>
            </a:r>
            <a:r>
              <a:rPr lang="en-US" sz="3400" i="1" dirty="0" err="1"/>
              <a:t>Kalam</a:t>
            </a:r>
            <a:r>
              <a:rPr lang="en-US" sz="3400" i="1" dirty="0"/>
              <a:t> Allah </a:t>
            </a:r>
            <a:r>
              <a:rPr lang="en-US" sz="3400" i="1" dirty="0" err="1"/>
              <a:t>atas</a:t>
            </a:r>
            <a:r>
              <a:rPr lang="en-US" sz="3400" i="1" dirty="0"/>
              <a:t> </a:t>
            </a:r>
            <a:r>
              <a:rPr lang="en-US" sz="3400" i="1" dirty="0" err="1"/>
              <a:t>perkataan</a:t>
            </a:r>
            <a:r>
              <a:rPr lang="en-US" sz="3400" i="1" dirty="0"/>
              <a:t> </a:t>
            </a:r>
            <a:r>
              <a:rPr lang="en-US" sz="3400" i="1" dirty="0" err="1"/>
              <a:t>lainnya</a:t>
            </a:r>
            <a:r>
              <a:rPr lang="en-US" sz="3400" i="1" dirty="0"/>
              <a:t> </a:t>
            </a:r>
            <a:r>
              <a:rPr lang="en-US" sz="3400" i="1" dirty="0" err="1"/>
              <a:t>adalah</a:t>
            </a:r>
            <a:r>
              <a:rPr lang="en-US" sz="3400" i="1" dirty="0"/>
              <a:t> </a:t>
            </a:r>
            <a:r>
              <a:rPr lang="en-US" sz="3400" i="1" dirty="0" err="1"/>
              <a:t>seperti</a:t>
            </a:r>
            <a:r>
              <a:rPr lang="en-US" sz="3400" i="1" dirty="0"/>
              <a:t>, </a:t>
            </a:r>
            <a:r>
              <a:rPr lang="en-US" sz="3400" i="1" dirty="0" err="1"/>
              <a:t>keutamaan</a:t>
            </a:r>
            <a:r>
              <a:rPr lang="en-US" sz="3400" i="1" dirty="0"/>
              <a:t> Allah </a:t>
            </a:r>
            <a:r>
              <a:rPr lang="en-US" sz="3400" i="1" dirty="0" err="1"/>
              <a:t>atas</a:t>
            </a:r>
            <a:r>
              <a:rPr lang="en-US" sz="3400" i="1" dirty="0"/>
              <a:t> </a:t>
            </a:r>
            <a:r>
              <a:rPr lang="en-US" sz="3400" i="1" dirty="0" err="1"/>
              <a:t>makhluk-Nya</a:t>
            </a:r>
            <a:r>
              <a:rPr lang="en-US" sz="3400" dirty="0"/>
              <a:t>”. </a:t>
            </a:r>
            <a:r>
              <a:rPr lang="en-US" sz="3400" b="1" dirty="0">
                <a:solidFill>
                  <a:srgbClr val="FFFF00"/>
                </a:solidFill>
              </a:rPr>
              <a:t>(</a:t>
            </a:r>
            <a:r>
              <a:rPr lang="en-US" sz="3400" b="1" dirty="0" err="1">
                <a:solidFill>
                  <a:srgbClr val="FFFF00"/>
                </a:solidFill>
              </a:rPr>
              <a:t>Riwayat</a:t>
            </a:r>
            <a:r>
              <a:rPr lang="en-US" sz="3400" b="1" dirty="0">
                <a:solidFill>
                  <a:srgbClr val="FFFF00"/>
                </a:solidFill>
              </a:rPr>
              <a:t> </a:t>
            </a:r>
            <a:r>
              <a:rPr lang="en-US" sz="3400" b="1" dirty="0" err="1">
                <a:solidFill>
                  <a:srgbClr val="FFFF00"/>
                </a:solidFill>
              </a:rPr>
              <a:t>Tirmidzi</a:t>
            </a:r>
            <a:r>
              <a:rPr lang="en-US" sz="3400" b="1" dirty="0">
                <a:solidFill>
                  <a:srgbClr val="FFFF00"/>
                </a:solidFill>
              </a:rPr>
              <a:t> : </a:t>
            </a:r>
            <a:r>
              <a:rPr lang="en-US" sz="3400" b="1" dirty="0" err="1">
                <a:solidFill>
                  <a:srgbClr val="FFFF00"/>
                </a:solidFill>
              </a:rPr>
              <a:t>derajat</a:t>
            </a:r>
            <a:r>
              <a:rPr lang="en-US" sz="3400" b="1" dirty="0">
                <a:solidFill>
                  <a:srgbClr val="FFFF00"/>
                </a:solidFill>
              </a:rPr>
              <a:t> </a:t>
            </a:r>
            <a:r>
              <a:rPr lang="en-US" sz="3400" b="1" dirty="0" err="1">
                <a:solidFill>
                  <a:srgbClr val="FFFF00"/>
                </a:solidFill>
              </a:rPr>
              <a:t>hadits</a:t>
            </a:r>
            <a:r>
              <a:rPr lang="en-US" sz="3400" b="1" dirty="0">
                <a:solidFill>
                  <a:srgbClr val="FFFF00"/>
                </a:solidFill>
              </a:rPr>
              <a:t> </a:t>
            </a:r>
            <a:r>
              <a:rPr lang="en-US" sz="3400" b="1" dirty="0" err="1">
                <a:solidFill>
                  <a:srgbClr val="FFFF00"/>
                </a:solidFill>
              </a:rPr>
              <a:t>ini</a:t>
            </a:r>
            <a:r>
              <a:rPr lang="en-US" sz="3400" b="1" dirty="0">
                <a:solidFill>
                  <a:srgbClr val="FFFF00"/>
                </a:solidFill>
              </a:rPr>
              <a:t>  </a:t>
            </a:r>
            <a:r>
              <a:rPr lang="en-US" sz="3400" b="1" i="1" dirty="0" err="1">
                <a:solidFill>
                  <a:srgbClr val="FFFF00"/>
                </a:solidFill>
              </a:rPr>
              <a:t>hasan</a:t>
            </a:r>
            <a:r>
              <a:rPr lang="en-US" sz="3400" b="1" dirty="0">
                <a:solidFill>
                  <a:srgbClr val="FFFF00"/>
                </a:solidFill>
              </a:rPr>
              <a:t>)</a:t>
            </a:r>
            <a:endParaRPr lang="en-US" sz="34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a:bodyPr>
          <a:lstStyle/>
          <a:p>
            <a:pPr marL="514350" indent="-514350" algn="just">
              <a:buFont typeface="+mj-lt"/>
              <a:buAutoNum type="arabicPeriod"/>
            </a:pPr>
            <a:r>
              <a:rPr lang="en-US" sz="3600" dirty="0"/>
              <a:t>Karena kita ingin mencapai keberhasilan yang luar biasa tapi tanpa persiapan lalu kita terlalu memaksakan diri tanpa  latihan bertahap</a:t>
            </a:r>
          </a:p>
          <a:p>
            <a:pPr marL="514350" indent="-514350" algn="just">
              <a:buFont typeface="+mj-lt"/>
              <a:buAutoNum type="arabicPeriod"/>
            </a:pPr>
            <a:r>
              <a:rPr lang="en-US" sz="3600" dirty="0"/>
              <a:t>Karena kita menyambut Ramadhan bukan dengan kegembiraan tetapi yang terbayangkan adalah beratnya beban</a:t>
            </a:r>
          </a:p>
          <a:p>
            <a:pPr marL="514350" indent="-514350" algn="just">
              <a:buFont typeface="+mj-lt"/>
              <a:buAutoNum type="arabicPeriod"/>
            </a:pPr>
            <a:r>
              <a:rPr lang="en-US" sz="3600" dirty="0"/>
              <a:t>Kita tidak benar-benar mengagungkan bulan yang diagungkan seluruh alam ini</a:t>
            </a:r>
            <a:endParaRPr lang="ar-SA"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Autofit/>
          </a:bodyPr>
          <a:lstStyle/>
          <a:p>
            <a:pPr algn="ctr">
              <a:buNone/>
            </a:pPr>
            <a:r>
              <a:rPr lang="en-US" sz="3400" i="1" dirty="0"/>
              <a:t>“</a:t>
            </a:r>
            <a:r>
              <a:rPr lang="en-US" sz="3400" i="1" dirty="0" err="1"/>
              <a:t>Sesungguhnya</a:t>
            </a:r>
            <a:r>
              <a:rPr lang="en-US" sz="3400" i="1" dirty="0"/>
              <a:t> </a:t>
            </a:r>
            <a:r>
              <a:rPr lang="en-US" sz="3400" i="1" dirty="0" err="1"/>
              <a:t>orang-orang</a:t>
            </a:r>
            <a:r>
              <a:rPr lang="en-US" sz="3400" i="1" dirty="0"/>
              <a:t> yang </a:t>
            </a:r>
            <a:r>
              <a:rPr lang="en-US" sz="3400" i="1" dirty="0" err="1"/>
              <a:t>selalu</a:t>
            </a:r>
            <a:r>
              <a:rPr lang="en-US" sz="3400" i="1" dirty="0"/>
              <a:t> </a:t>
            </a:r>
            <a:r>
              <a:rPr lang="en-US" sz="3400" i="1" dirty="0" err="1"/>
              <a:t>membaca</a:t>
            </a:r>
            <a:r>
              <a:rPr lang="en-US" sz="3400" i="1" dirty="0"/>
              <a:t> </a:t>
            </a:r>
            <a:r>
              <a:rPr lang="en-US" sz="3400" i="1" dirty="0" err="1"/>
              <a:t>kitab</a:t>
            </a:r>
            <a:r>
              <a:rPr lang="en-US" sz="3400" i="1" dirty="0"/>
              <a:t> Allah (Al Qur’an) </a:t>
            </a:r>
            <a:r>
              <a:rPr lang="en-US" sz="3400" i="1" dirty="0" err="1"/>
              <a:t>dan</a:t>
            </a:r>
            <a:r>
              <a:rPr lang="en-US" sz="3400" i="1" dirty="0"/>
              <a:t> </a:t>
            </a:r>
            <a:r>
              <a:rPr lang="en-US" sz="3400" i="1" dirty="0" err="1"/>
              <a:t>mendirikan</a:t>
            </a:r>
            <a:r>
              <a:rPr lang="en-US" sz="3400" i="1" dirty="0"/>
              <a:t> </a:t>
            </a:r>
            <a:r>
              <a:rPr lang="en-US" sz="3400" i="1" dirty="0" err="1"/>
              <a:t>sholat</a:t>
            </a:r>
            <a:r>
              <a:rPr lang="en-US" sz="3400" i="1" dirty="0"/>
              <a:t>  </a:t>
            </a:r>
            <a:r>
              <a:rPr lang="en-US" sz="3400" i="1" dirty="0" err="1"/>
              <a:t>dan</a:t>
            </a:r>
            <a:r>
              <a:rPr lang="en-US" sz="3400" i="1" dirty="0"/>
              <a:t> </a:t>
            </a:r>
            <a:r>
              <a:rPr lang="en-US" sz="3400" i="1" dirty="0" err="1"/>
              <a:t>menafkahkan</a:t>
            </a:r>
            <a:r>
              <a:rPr lang="en-US" sz="3400" i="1" dirty="0"/>
              <a:t> </a:t>
            </a:r>
            <a:r>
              <a:rPr lang="en-US" sz="3400" i="1" dirty="0" err="1"/>
              <a:t>sebagian</a:t>
            </a:r>
            <a:r>
              <a:rPr lang="en-US" sz="3400" i="1" dirty="0"/>
              <a:t> </a:t>
            </a:r>
            <a:r>
              <a:rPr lang="en-US" sz="3400" i="1" dirty="0" err="1"/>
              <a:t>dari</a:t>
            </a:r>
            <a:r>
              <a:rPr lang="en-US" sz="3400" i="1" dirty="0"/>
              <a:t> </a:t>
            </a:r>
            <a:r>
              <a:rPr lang="en-US" sz="3400" i="1" dirty="0" err="1"/>
              <a:t>rizki</a:t>
            </a:r>
            <a:r>
              <a:rPr lang="en-US" sz="3400" i="1" dirty="0"/>
              <a:t> yang </a:t>
            </a:r>
            <a:r>
              <a:rPr lang="en-US" sz="3400" i="1" dirty="0" err="1"/>
              <a:t>Kami</a:t>
            </a:r>
            <a:r>
              <a:rPr lang="en-US" sz="3400" i="1" dirty="0"/>
              <a:t> </a:t>
            </a:r>
            <a:r>
              <a:rPr lang="en-US" sz="3400" i="1" dirty="0" err="1"/>
              <a:t>anugerahkan</a:t>
            </a:r>
            <a:r>
              <a:rPr lang="en-US" sz="3400" i="1" dirty="0"/>
              <a:t> </a:t>
            </a:r>
            <a:r>
              <a:rPr lang="en-US" sz="3400" i="1" dirty="0" err="1"/>
              <a:t>kepada</a:t>
            </a:r>
            <a:r>
              <a:rPr lang="en-US" sz="3400" i="1" dirty="0"/>
              <a:t> </a:t>
            </a:r>
            <a:r>
              <a:rPr lang="en-US" sz="3400" i="1" dirty="0" err="1"/>
              <a:t>mereka</a:t>
            </a:r>
            <a:r>
              <a:rPr lang="en-US" sz="3400" i="1" dirty="0"/>
              <a:t> </a:t>
            </a:r>
            <a:r>
              <a:rPr lang="en-US" sz="3400" i="1" dirty="0" err="1"/>
              <a:t>dengan</a:t>
            </a:r>
            <a:r>
              <a:rPr lang="en-US" sz="3400" i="1" dirty="0"/>
              <a:t> </a:t>
            </a:r>
            <a:r>
              <a:rPr lang="en-US" sz="3400" i="1" dirty="0" err="1"/>
              <a:t>diam-diam</a:t>
            </a:r>
            <a:r>
              <a:rPr lang="en-US" sz="3400" i="1" dirty="0"/>
              <a:t> </a:t>
            </a:r>
            <a:r>
              <a:rPr lang="en-US" sz="3400" i="1" dirty="0" err="1"/>
              <a:t>dan</a:t>
            </a:r>
            <a:r>
              <a:rPr lang="en-US" sz="3400" i="1" dirty="0"/>
              <a:t> </a:t>
            </a:r>
            <a:r>
              <a:rPr lang="en-US" sz="3400" i="1" dirty="0" err="1"/>
              <a:t>terang-terangan</a:t>
            </a:r>
            <a:r>
              <a:rPr lang="en-US" sz="3400" i="1" dirty="0"/>
              <a:t>, </a:t>
            </a:r>
            <a:r>
              <a:rPr lang="en-US" sz="3400" i="1" dirty="0" err="1"/>
              <a:t>mereka</a:t>
            </a:r>
            <a:r>
              <a:rPr lang="en-US" sz="3400" i="1" dirty="0"/>
              <a:t> </a:t>
            </a:r>
            <a:r>
              <a:rPr lang="en-US" sz="3400" i="1" dirty="0" err="1"/>
              <a:t>itu</a:t>
            </a:r>
            <a:r>
              <a:rPr lang="en-US" sz="3400" i="1" dirty="0"/>
              <a:t> </a:t>
            </a:r>
            <a:r>
              <a:rPr lang="en-US" sz="3400" i="1" dirty="0" err="1"/>
              <a:t>mengharapkan</a:t>
            </a:r>
            <a:r>
              <a:rPr lang="en-US" sz="3400" i="1" dirty="0"/>
              <a:t> </a:t>
            </a:r>
            <a:r>
              <a:rPr lang="en-US" sz="3400" i="1" dirty="0" err="1"/>
              <a:t>perniagaan</a:t>
            </a:r>
            <a:r>
              <a:rPr lang="en-US" sz="3400" i="1" dirty="0"/>
              <a:t> yang </a:t>
            </a:r>
            <a:r>
              <a:rPr lang="en-US" sz="3400" i="1" dirty="0" err="1"/>
              <a:t>tidak</a:t>
            </a:r>
            <a:r>
              <a:rPr lang="en-US" sz="3400" i="1" dirty="0"/>
              <a:t> </a:t>
            </a:r>
            <a:r>
              <a:rPr lang="en-US" sz="3400" i="1" dirty="0" err="1"/>
              <a:t>akan</a:t>
            </a:r>
            <a:r>
              <a:rPr lang="en-US" sz="3400" i="1" dirty="0"/>
              <a:t> </a:t>
            </a:r>
            <a:r>
              <a:rPr lang="en-US" sz="3400" i="1" dirty="0" err="1"/>
              <a:t>merugi</a:t>
            </a:r>
            <a:r>
              <a:rPr lang="en-US" sz="3400" i="1" dirty="0"/>
              <a:t>. Agar Allah </a:t>
            </a:r>
            <a:r>
              <a:rPr lang="en-US" sz="3400" i="1" dirty="0" err="1"/>
              <a:t>Ta’alaa</a:t>
            </a:r>
            <a:r>
              <a:rPr lang="en-US" sz="3400" i="1" dirty="0"/>
              <a:t> </a:t>
            </a:r>
            <a:r>
              <a:rPr lang="en-US" sz="3400" i="1" dirty="0" err="1"/>
              <a:t>menyempurnakan</a:t>
            </a:r>
            <a:r>
              <a:rPr lang="en-US" sz="3400" i="1" dirty="0"/>
              <a:t> </a:t>
            </a:r>
            <a:r>
              <a:rPr lang="en-US" sz="3400" i="1" dirty="0" err="1"/>
              <a:t>kepada</a:t>
            </a:r>
            <a:r>
              <a:rPr lang="en-US" sz="3400" i="1" dirty="0"/>
              <a:t> </a:t>
            </a:r>
            <a:r>
              <a:rPr lang="en-US" sz="3400" i="1" dirty="0" err="1"/>
              <a:t>mereka</a:t>
            </a:r>
            <a:r>
              <a:rPr lang="en-US" sz="3400" i="1" dirty="0"/>
              <a:t> </a:t>
            </a:r>
            <a:r>
              <a:rPr lang="en-US" sz="3400" i="1" dirty="0" err="1"/>
              <a:t>pahala</a:t>
            </a:r>
            <a:r>
              <a:rPr lang="en-US" sz="3400" i="1" dirty="0"/>
              <a:t> </a:t>
            </a:r>
            <a:r>
              <a:rPr lang="en-US" sz="3400" i="1" dirty="0" err="1"/>
              <a:t>mereka</a:t>
            </a:r>
            <a:r>
              <a:rPr lang="en-US" sz="3400" i="1" dirty="0"/>
              <a:t> </a:t>
            </a:r>
            <a:r>
              <a:rPr lang="en-US" sz="3400" i="1" dirty="0" err="1"/>
              <a:t>dan</a:t>
            </a:r>
            <a:r>
              <a:rPr lang="en-US" sz="3400" i="1" dirty="0"/>
              <a:t> </a:t>
            </a:r>
            <a:r>
              <a:rPr lang="en-US" sz="3400" i="1" dirty="0" err="1"/>
              <a:t>menambah</a:t>
            </a:r>
            <a:r>
              <a:rPr lang="en-US" sz="3400" i="1" dirty="0"/>
              <a:t> </a:t>
            </a:r>
            <a:r>
              <a:rPr lang="en-US" sz="3400" i="1" dirty="0" err="1"/>
              <a:t>kepada</a:t>
            </a:r>
            <a:r>
              <a:rPr lang="en-US" sz="3400" i="1" dirty="0"/>
              <a:t> </a:t>
            </a:r>
            <a:r>
              <a:rPr lang="en-US" sz="3400" i="1" dirty="0" err="1"/>
              <a:t>mereka</a:t>
            </a:r>
            <a:r>
              <a:rPr lang="en-US" sz="3400" i="1" dirty="0"/>
              <a:t> </a:t>
            </a:r>
            <a:r>
              <a:rPr lang="en-US" sz="3400" i="1" dirty="0" err="1"/>
              <a:t>dari</a:t>
            </a:r>
            <a:r>
              <a:rPr lang="en-US" sz="3400" i="1" dirty="0"/>
              <a:t> </a:t>
            </a:r>
            <a:r>
              <a:rPr lang="en-US" sz="3400" i="1" dirty="0" err="1"/>
              <a:t>anugerah-Nya</a:t>
            </a:r>
            <a:r>
              <a:rPr lang="en-US" sz="3400" i="1" dirty="0"/>
              <a:t>. </a:t>
            </a:r>
            <a:r>
              <a:rPr lang="en-US" sz="3400" i="1" dirty="0" err="1"/>
              <a:t>Sesungguhnya</a:t>
            </a:r>
            <a:r>
              <a:rPr lang="en-US" sz="3400" i="1" dirty="0"/>
              <a:t> Allah </a:t>
            </a:r>
            <a:r>
              <a:rPr lang="en-US" sz="3400" i="1" dirty="0" err="1"/>
              <a:t>Ta’ala</a:t>
            </a:r>
            <a:r>
              <a:rPr lang="en-US" sz="3400" i="1" dirty="0"/>
              <a:t> </a:t>
            </a:r>
            <a:r>
              <a:rPr lang="en-US" sz="3400" i="1" dirty="0" err="1"/>
              <a:t>Maha</a:t>
            </a:r>
            <a:r>
              <a:rPr lang="en-US" sz="3400" i="1" dirty="0"/>
              <a:t> </a:t>
            </a:r>
            <a:r>
              <a:rPr lang="en-US" sz="3400" i="1" dirty="0" err="1"/>
              <a:t>Pengampun</a:t>
            </a:r>
            <a:r>
              <a:rPr lang="en-US" sz="3400" i="1" dirty="0"/>
              <a:t> </a:t>
            </a:r>
            <a:r>
              <a:rPr lang="en-US" sz="3400" i="1" dirty="0" err="1"/>
              <a:t>lagi</a:t>
            </a:r>
            <a:r>
              <a:rPr lang="en-US" sz="3400" i="1" dirty="0"/>
              <a:t> </a:t>
            </a:r>
            <a:r>
              <a:rPr lang="en-US" sz="3400" i="1" dirty="0" err="1"/>
              <a:t>Maha</a:t>
            </a:r>
            <a:r>
              <a:rPr lang="en-US" sz="3400" i="1" dirty="0"/>
              <a:t> </a:t>
            </a:r>
            <a:r>
              <a:rPr lang="en-US" sz="3400" i="1" dirty="0" err="1"/>
              <a:t>Mensyukuri</a:t>
            </a:r>
            <a:r>
              <a:rPr lang="en-US" sz="3400" i="1" dirty="0"/>
              <a:t>.”</a:t>
            </a:r>
            <a:r>
              <a:rPr lang="en-US" sz="3400" dirty="0"/>
              <a:t> </a:t>
            </a:r>
          </a:p>
          <a:p>
            <a:pPr algn="ctr">
              <a:buNone/>
            </a:pPr>
            <a:r>
              <a:rPr lang="en-US" sz="3400" b="1" dirty="0">
                <a:solidFill>
                  <a:srgbClr val="FFFF00"/>
                </a:solidFill>
              </a:rPr>
              <a:t>(QS </a:t>
            </a:r>
            <a:r>
              <a:rPr lang="en-US" sz="3400" b="1" dirty="0" err="1">
                <a:solidFill>
                  <a:srgbClr val="FFFF00"/>
                </a:solidFill>
              </a:rPr>
              <a:t>Fathiir</a:t>
            </a:r>
            <a:r>
              <a:rPr lang="en-US" sz="3400" b="1" dirty="0">
                <a:solidFill>
                  <a:srgbClr val="FFFF00"/>
                </a:solidFill>
              </a:rPr>
              <a:t> 35:29-30)</a:t>
            </a:r>
            <a:endParaRPr lang="en-US" sz="34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9394" name="Picture 2" descr="C:\Users\Abu Izzuddin\Pictures\Qur'an.jpg"/>
          <p:cNvPicPr>
            <a:picLocks noChangeAspect="1" noChangeArrowheads="1"/>
          </p:cNvPicPr>
          <p:nvPr/>
        </p:nvPicPr>
        <p:blipFill>
          <a:blip r:embed="rId2"/>
          <a:srcRect/>
          <a:stretch>
            <a:fillRect/>
          </a:stretch>
        </p:blipFill>
        <p:spPr bwMode="auto">
          <a:xfrm>
            <a:off x="1143000" y="-723900"/>
            <a:ext cx="6858000" cy="83058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762000"/>
          </a:xfrm>
        </p:spPr>
        <p:txBody>
          <a:bodyPr>
            <a:noAutofit/>
          </a:bodyPr>
          <a:lstStyle/>
          <a:p>
            <a:r>
              <a:rPr lang="en-US" b="1" dirty="0" err="1">
                <a:solidFill>
                  <a:srgbClr val="00FFFF"/>
                </a:solidFill>
              </a:rPr>
              <a:t>Memperbanyak</a:t>
            </a:r>
            <a:r>
              <a:rPr lang="en-US" b="1" dirty="0">
                <a:solidFill>
                  <a:srgbClr val="00FFFF"/>
                </a:solidFill>
              </a:rPr>
              <a:t> </a:t>
            </a:r>
            <a:r>
              <a:rPr lang="en-US" b="1" dirty="0" err="1">
                <a:solidFill>
                  <a:srgbClr val="00FFFF"/>
                </a:solidFill>
              </a:rPr>
              <a:t>Istighfar</a:t>
            </a:r>
            <a:r>
              <a:rPr lang="en-US" b="1" dirty="0">
                <a:solidFill>
                  <a:srgbClr val="00FFFF"/>
                </a:solidFill>
              </a:rPr>
              <a:t> </a:t>
            </a:r>
            <a:r>
              <a:rPr lang="en-US" b="1" dirty="0" err="1">
                <a:solidFill>
                  <a:srgbClr val="00FFFF"/>
                </a:solidFill>
              </a:rPr>
              <a:t>dan</a:t>
            </a:r>
            <a:r>
              <a:rPr lang="en-US" b="1" dirty="0">
                <a:solidFill>
                  <a:srgbClr val="00FFFF"/>
                </a:solidFill>
              </a:rPr>
              <a:t> </a:t>
            </a:r>
            <a:r>
              <a:rPr lang="en-US" b="1" dirty="0" err="1">
                <a:solidFill>
                  <a:srgbClr val="00FFFF"/>
                </a:solidFill>
              </a:rPr>
              <a:t>Taubat</a:t>
            </a:r>
            <a:r>
              <a:rPr lang="en-US" b="1" dirty="0">
                <a:solidFill>
                  <a:srgbClr val="00FFFF"/>
                </a:solidFill>
              </a:rPr>
              <a:t> </a:t>
            </a:r>
            <a:endParaRPr lang="en-US" dirty="0">
              <a:solidFill>
                <a:srgbClr val="00FFFF"/>
              </a:solidFill>
            </a:endParaRPr>
          </a:p>
        </p:txBody>
      </p:sp>
      <p:sp>
        <p:nvSpPr>
          <p:cNvPr id="3" name="Content Placeholder 2"/>
          <p:cNvSpPr>
            <a:spLocks noGrp="1"/>
          </p:cNvSpPr>
          <p:nvPr>
            <p:ph idx="1"/>
          </p:nvPr>
        </p:nvSpPr>
        <p:spPr>
          <a:xfrm>
            <a:off x="152400" y="990600"/>
            <a:ext cx="8839200" cy="5638800"/>
          </a:xfrm>
        </p:spPr>
        <p:txBody>
          <a:bodyPr>
            <a:noAutofit/>
          </a:bodyPr>
          <a:lstStyle/>
          <a:p>
            <a:pPr marL="0" indent="0" algn="ctr">
              <a:buNone/>
            </a:pPr>
            <a:r>
              <a:rPr lang="en-US" sz="3000" i="1" dirty="0"/>
              <a:t>“</a:t>
            </a:r>
            <a:r>
              <a:rPr lang="en-US" sz="3000" i="1" dirty="0" err="1"/>
              <a:t>Hai</a:t>
            </a:r>
            <a:r>
              <a:rPr lang="en-US" sz="3000" i="1" dirty="0"/>
              <a:t> </a:t>
            </a:r>
            <a:r>
              <a:rPr lang="en-US" sz="3000" i="1" dirty="0" err="1"/>
              <a:t>orang-orang</a:t>
            </a:r>
            <a:r>
              <a:rPr lang="en-US" sz="3000" i="1" dirty="0"/>
              <a:t> yang </a:t>
            </a:r>
            <a:r>
              <a:rPr lang="en-US" sz="3000" i="1" dirty="0" err="1"/>
              <a:t>beriman</a:t>
            </a:r>
            <a:r>
              <a:rPr lang="en-US" sz="3000" i="1" dirty="0"/>
              <a:t>, </a:t>
            </a:r>
            <a:r>
              <a:rPr lang="en-US" sz="3000" i="1" dirty="0" err="1"/>
              <a:t>bertaubatlah</a:t>
            </a:r>
            <a:r>
              <a:rPr lang="en-US" sz="3000" i="1" dirty="0"/>
              <a:t> </a:t>
            </a:r>
            <a:r>
              <a:rPr lang="en-US" sz="3000" i="1" dirty="0" err="1"/>
              <a:t>kepada</a:t>
            </a:r>
            <a:r>
              <a:rPr lang="en-US" sz="3000" i="1" dirty="0"/>
              <a:t> Allah </a:t>
            </a:r>
            <a:r>
              <a:rPr lang="en-US" sz="3000" i="1" dirty="0" err="1"/>
              <a:t>dengan</a:t>
            </a:r>
            <a:r>
              <a:rPr lang="en-US" sz="3000" i="1" dirty="0"/>
              <a:t> </a:t>
            </a:r>
            <a:r>
              <a:rPr lang="en-US" sz="3000" i="1" dirty="0" err="1"/>
              <a:t>taubatan</a:t>
            </a:r>
            <a:r>
              <a:rPr lang="en-US" sz="3000" i="1" dirty="0"/>
              <a:t> </a:t>
            </a:r>
            <a:r>
              <a:rPr lang="en-US" sz="3000" i="1" dirty="0" err="1"/>
              <a:t>nasuhaa</a:t>
            </a:r>
            <a:r>
              <a:rPr lang="en-US" sz="3000" i="1" dirty="0"/>
              <a:t> (</a:t>
            </a:r>
            <a:r>
              <a:rPr lang="en-US" sz="3000" i="1" dirty="0" err="1"/>
              <a:t>taubat</a:t>
            </a:r>
            <a:r>
              <a:rPr lang="en-US" sz="3000" i="1" dirty="0"/>
              <a:t> yang </a:t>
            </a:r>
            <a:r>
              <a:rPr lang="en-US" sz="3000" i="1" dirty="0" err="1"/>
              <a:t>semurni-murninya</a:t>
            </a:r>
            <a:r>
              <a:rPr lang="en-US" sz="3000" i="1" dirty="0"/>
              <a:t>). </a:t>
            </a:r>
            <a:r>
              <a:rPr lang="en-US" sz="3000" i="1" dirty="0" err="1"/>
              <a:t>Mudah-mudahan</a:t>
            </a:r>
            <a:r>
              <a:rPr lang="en-US" sz="3000" i="1" dirty="0"/>
              <a:t> </a:t>
            </a:r>
            <a:r>
              <a:rPr lang="en-US" sz="3000" i="1" dirty="0" err="1"/>
              <a:t>Rabb</a:t>
            </a:r>
            <a:r>
              <a:rPr lang="en-US" sz="3000" i="1" dirty="0"/>
              <a:t>-mu </a:t>
            </a:r>
            <a:r>
              <a:rPr lang="en-US" sz="3000" i="1" dirty="0" err="1"/>
              <a:t>akan</a:t>
            </a:r>
            <a:r>
              <a:rPr lang="en-US" sz="3000" i="1" dirty="0"/>
              <a:t> </a:t>
            </a:r>
            <a:r>
              <a:rPr lang="en-US" sz="3000" i="1" dirty="0" err="1"/>
              <a:t>menutupi</a:t>
            </a:r>
            <a:r>
              <a:rPr lang="en-US" sz="3000" i="1" dirty="0"/>
              <a:t> </a:t>
            </a:r>
            <a:r>
              <a:rPr lang="en-US" sz="3000" i="1" dirty="0" err="1"/>
              <a:t>kesalahan-kesalahanmu</a:t>
            </a:r>
            <a:r>
              <a:rPr lang="en-US" sz="3000" i="1" dirty="0"/>
              <a:t> </a:t>
            </a:r>
            <a:r>
              <a:rPr lang="en-US" sz="3000" i="1" dirty="0" err="1"/>
              <a:t>dan</a:t>
            </a:r>
            <a:r>
              <a:rPr lang="en-US" sz="3000" i="1" dirty="0"/>
              <a:t> </a:t>
            </a:r>
            <a:r>
              <a:rPr lang="en-US" sz="3000" i="1" dirty="0" err="1"/>
              <a:t>memasukkanmu</a:t>
            </a:r>
            <a:r>
              <a:rPr lang="en-US" sz="3000" i="1" dirty="0"/>
              <a:t> </a:t>
            </a:r>
            <a:r>
              <a:rPr lang="en-US" sz="3000" i="1" dirty="0" err="1"/>
              <a:t>ke</a:t>
            </a:r>
            <a:r>
              <a:rPr lang="en-US" sz="3000" i="1" dirty="0"/>
              <a:t> </a:t>
            </a:r>
            <a:r>
              <a:rPr lang="en-US" sz="3000" i="1" dirty="0" err="1"/>
              <a:t>dalam</a:t>
            </a:r>
            <a:r>
              <a:rPr lang="en-US" sz="3000" i="1" dirty="0"/>
              <a:t> </a:t>
            </a:r>
            <a:r>
              <a:rPr lang="en-US" sz="3000" i="1" dirty="0" err="1"/>
              <a:t>jannah</a:t>
            </a:r>
            <a:r>
              <a:rPr lang="en-US" sz="3000" i="1" dirty="0"/>
              <a:t> yang </a:t>
            </a:r>
            <a:r>
              <a:rPr lang="en-US" sz="3000" i="1" dirty="0" err="1"/>
              <a:t>mengalir</a:t>
            </a:r>
            <a:r>
              <a:rPr lang="en-US" sz="3000" i="1" dirty="0"/>
              <a:t> </a:t>
            </a:r>
            <a:r>
              <a:rPr lang="en-US" sz="3000" i="1" dirty="0" err="1"/>
              <a:t>di</a:t>
            </a:r>
            <a:r>
              <a:rPr lang="en-US" sz="3000" i="1" dirty="0"/>
              <a:t> </a:t>
            </a:r>
            <a:r>
              <a:rPr lang="en-US" sz="3000" i="1" dirty="0" err="1"/>
              <a:t>bawahnya</a:t>
            </a:r>
            <a:r>
              <a:rPr lang="en-US" sz="3000" i="1" dirty="0"/>
              <a:t> </a:t>
            </a:r>
            <a:r>
              <a:rPr lang="en-US" sz="3000" i="1" dirty="0" err="1"/>
              <a:t>sungai-sungai</a:t>
            </a:r>
            <a:r>
              <a:rPr lang="en-US" sz="3000" i="1" dirty="0"/>
              <a:t>, </a:t>
            </a:r>
            <a:r>
              <a:rPr lang="en-US" sz="3000" i="1" dirty="0" err="1"/>
              <a:t>pada</a:t>
            </a:r>
            <a:r>
              <a:rPr lang="en-US" sz="3000" i="1" dirty="0"/>
              <a:t> </a:t>
            </a:r>
            <a:r>
              <a:rPr lang="en-US" sz="3000" i="1" dirty="0" err="1"/>
              <a:t>hari</a:t>
            </a:r>
            <a:r>
              <a:rPr lang="en-US" sz="3000" i="1" dirty="0"/>
              <a:t> </a:t>
            </a:r>
            <a:r>
              <a:rPr lang="en-US" sz="3000" i="1" dirty="0" err="1"/>
              <a:t>ketika</a:t>
            </a:r>
            <a:r>
              <a:rPr lang="en-US" sz="3000" i="1" dirty="0"/>
              <a:t> Allah </a:t>
            </a:r>
            <a:r>
              <a:rPr lang="en-US" sz="3000" i="1" dirty="0" err="1"/>
              <a:t>tidak</a:t>
            </a:r>
            <a:r>
              <a:rPr lang="en-US" sz="3000" i="1" dirty="0"/>
              <a:t> </a:t>
            </a:r>
            <a:r>
              <a:rPr lang="en-US" sz="3000" i="1" dirty="0" err="1"/>
              <a:t>menghinakan</a:t>
            </a:r>
            <a:r>
              <a:rPr lang="en-US" sz="3000" i="1" dirty="0"/>
              <a:t> </a:t>
            </a:r>
            <a:r>
              <a:rPr lang="en-US" sz="3000" i="1" dirty="0" err="1"/>
              <a:t>Nabi</a:t>
            </a:r>
            <a:r>
              <a:rPr lang="en-US" sz="3000" i="1" dirty="0"/>
              <a:t> </a:t>
            </a:r>
            <a:r>
              <a:rPr lang="en-US" sz="3000" i="1" dirty="0" err="1"/>
              <a:t>dan</a:t>
            </a:r>
            <a:r>
              <a:rPr lang="en-US" sz="3000" i="1" dirty="0"/>
              <a:t> </a:t>
            </a:r>
            <a:r>
              <a:rPr lang="en-US" sz="3000" i="1" dirty="0" err="1"/>
              <a:t>orang-orang</a:t>
            </a:r>
            <a:r>
              <a:rPr lang="en-US" sz="3000" i="1" dirty="0"/>
              <a:t> </a:t>
            </a:r>
            <a:r>
              <a:rPr lang="en-US" sz="3000" i="1" dirty="0" err="1"/>
              <a:t>mukmin</a:t>
            </a:r>
            <a:r>
              <a:rPr lang="en-US" sz="3000" i="1" dirty="0"/>
              <a:t> yang </a:t>
            </a:r>
            <a:r>
              <a:rPr lang="en-US" sz="3000" i="1" dirty="0" err="1"/>
              <a:t>bersama</a:t>
            </a:r>
            <a:r>
              <a:rPr lang="en-US" sz="3000" i="1" dirty="0"/>
              <a:t> </a:t>
            </a:r>
            <a:r>
              <a:rPr lang="en-US" sz="3000" i="1" dirty="0" err="1"/>
              <a:t>dia</a:t>
            </a:r>
            <a:r>
              <a:rPr lang="en-US" sz="3000" i="1" dirty="0"/>
              <a:t>; </a:t>
            </a:r>
            <a:r>
              <a:rPr lang="en-US" sz="3000" i="1" dirty="0" err="1"/>
              <a:t>sedang</a:t>
            </a:r>
            <a:r>
              <a:rPr lang="en-US" sz="3000" i="1" dirty="0"/>
              <a:t> </a:t>
            </a:r>
            <a:r>
              <a:rPr lang="en-US" sz="3000" i="1" dirty="0" err="1"/>
              <a:t>cahaya</a:t>
            </a:r>
            <a:r>
              <a:rPr lang="en-US" sz="3000" i="1" dirty="0"/>
              <a:t> </a:t>
            </a:r>
            <a:r>
              <a:rPr lang="en-US" sz="3000" i="1" dirty="0" err="1"/>
              <a:t>mereka</a:t>
            </a:r>
            <a:r>
              <a:rPr lang="en-US" sz="3000" i="1" dirty="0"/>
              <a:t> </a:t>
            </a:r>
            <a:r>
              <a:rPr lang="en-US" sz="3000" i="1" dirty="0" err="1"/>
              <a:t>memancar</a:t>
            </a:r>
            <a:r>
              <a:rPr lang="en-US" sz="3000" i="1" dirty="0"/>
              <a:t> </a:t>
            </a:r>
            <a:r>
              <a:rPr lang="en-US" sz="3000" i="1" dirty="0" err="1"/>
              <a:t>di</a:t>
            </a:r>
            <a:r>
              <a:rPr lang="en-US" sz="3000" i="1" dirty="0"/>
              <a:t> </a:t>
            </a:r>
            <a:r>
              <a:rPr lang="en-US" sz="3000" i="1" dirty="0" err="1"/>
              <a:t>hadapan</a:t>
            </a:r>
            <a:r>
              <a:rPr lang="en-US" sz="3000" i="1" dirty="0"/>
              <a:t> </a:t>
            </a:r>
            <a:r>
              <a:rPr lang="en-US" sz="3000" i="1" dirty="0" err="1"/>
              <a:t>dan</a:t>
            </a:r>
            <a:r>
              <a:rPr lang="en-US" sz="3000" i="1" dirty="0"/>
              <a:t> </a:t>
            </a:r>
            <a:r>
              <a:rPr lang="en-US" sz="3000" i="1" dirty="0" err="1"/>
              <a:t>di</a:t>
            </a:r>
            <a:r>
              <a:rPr lang="en-US" sz="3000" i="1" dirty="0"/>
              <a:t> </a:t>
            </a:r>
            <a:r>
              <a:rPr lang="en-US" sz="3000" i="1" dirty="0" err="1"/>
              <a:t>sebelah</a:t>
            </a:r>
            <a:r>
              <a:rPr lang="en-US" sz="3000" i="1" dirty="0"/>
              <a:t> </a:t>
            </a:r>
            <a:r>
              <a:rPr lang="en-US" sz="3000" i="1" dirty="0" err="1"/>
              <a:t>kanan</a:t>
            </a:r>
            <a:r>
              <a:rPr lang="en-US" sz="3000" i="1" dirty="0"/>
              <a:t> </a:t>
            </a:r>
            <a:r>
              <a:rPr lang="en-US" sz="3000" i="1" dirty="0" err="1"/>
              <a:t>mereka</a:t>
            </a:r>
            <a:r>
              <a:rPr lang="en-US" sz="3000" i="1" dirty="0"/>
              <a:t>, </a:t>
            </a:r>
            <a:r>
              <a:rPr lang="en-US" sz="3000" i="1" dirty="0" err="1"/>
              <a:t>sambil</a:t>
            </a:r>
            <a:r>
              <a:rPr lang="en-US" sz="3000" i="1" dirty="0"/>
              <a:t> </a:t>
            </a:r>
            <a:r>
              <a:rPr lang="en-US" sz="3000" i="1" dirty="0" err="1"/>
              <a:t>mereka</a:t>
            </a:r>
            <a:r>
              <a:rPr lang="en-US" sz="3000" i="1" dirty="0"/>
              <a:t> </a:t>
            </a:r>
            <a:r>
              <a:rPr lang="en-US" sz="3000" i="1" dirty="0" err="1"/>
              <a:t>mengatakan</a:t>
            </a:r>
            <a:r>
              <a:rPr lang="en-US" sz="3000" i="1" dirty="0"/>
              <a:t>: "</a:t>
            </a:r>
            <a:r>
              <a:rPr lang="en-US" sz="3000" i="1" dirty="0" err="1"/>
              <a:t>Ya</a:t>
            </a:r>
            <a:r>
              <a:rPr lang="en-US" sz="3000" i="1" dirty="0"/>
              <a:t> </a:t>
            </a:r>
            <a:r>
              <a:rPr lang="en-US" sz="3000" i="1" dirty="0" err="1"/>
              <a:t>Rabb</a:t>
            </a:r>
            <a:r>
              <a:rPr lang="en-US" sz="3000" i="1" dirty="0"/>
              <a:t> </a:t>
            </a:r>
            <a:r>
              <a:rPr lang="en-US" sz="3000" i="1" dirty="0" err="1"/>
              <a:t>kami</a:t>
            </a:r>
            <a:r>
              <a:rPr lang="en-US" sz="3000" i="1" dirty="0"/>
              <a:t>, </a:t>
            </a:r>
            <a:r>
              <a:rPr lang="en-US" sz="3000" i="1" dirty="0" err="1"/>
              <a:t>sempurnakanlah</a:t>
            </a:r>
            <a:r>
              <a:rPr lang="en-US" sz="3000" i="1" dirty="0"/>
              <a:t> </a:t>
            </a:r>
            <a:r>
              <a:rPr lang="en-US" sz="3000" i="1" dirty="0" err="1"/>
              <a:t>bagi</a:t>
            </a:r>
            <a:r>
              <a:rPr lang="en-US" sz="3000" i="1" dirty="0"/>
              <a:t> </a:t>
            </a:r>
            <a:r>
              <a:rPr lang="en-US" sz="3000" i="1" dirty="0" err="1"/>
              <a:t>kami</a:t>
            </a:r>
            <a:r>
              <a:rPr lang="en-US" sz="3000" i="1" dirty="0"/>
              <a:t> </a:t>
            </a:r>
            <a:r>
              <a:rPr lang="en-US" sz="3000" i="1" dirty="0" err="1"/>
              <a:t>cahaya</a:t>
            </a:r>
            <a:r>
              <a:rPr lang="en-US" sz="3000" i="1" dirty="0"/>
              <a:t> </a:t>
            </a:r>
            <a:r>
              <a:rPr lang="en-US" sz="3000" i="1" dirty="0" err="1"/>
              <a:t>kami</a:t>
            </a:r>
            <a:r>
              <a:rPr lang="en-US" sz="3000" i="1" dirty="0"/>
              <a:t> </a:t>
            </a:r>
            <a:r>
              <a:rPr lang="en-US" sz="3000" i="1" dirty="0" err="1"/>
              <a:t>dan</a:t>
            </a:r>
            <a:r>
              <a:rPr lang="en-US" sz="3000" i="1" dirty="0"/>
              <a:t> </a:t>
            </a:r>
            <a:r>
              <a:rPr lang="en-US" sz="3000" i="1" dirty="0" err="1"/>
              <a:t>ampunilah</a:t>
            </a:r>
            <a:r>
              <a:rPr lang="en-US" sz="3000" i="1" dirty="0"/>
              <a:t> </a:t>
            </a:r>
            <a:r>
              <a:rPr lang="en-US" sz="3000" i="1" dirty="0" err="1"/>
              <a:t>kami</a:t>
            </a:r>
            <a:r>
              <a:rPr lang="en-US" sz="3000" i="1" dirty="0"/>
              <a:t>. </a:t>
            </a:r>
            <a:r>
              <a:rPr lang="en-US" sz="3000" i="1" dirty="0" err="1"/>
              <a:t>Sesungguhnya</a:t>
            </a:r>
            <a:r>
              <a:rPr lang="en-US" sz="3000" i="1" dirty="0"/>
              <a:t> </a:t>
            </a:r>
            <a:r>
              <a:rPr lang="en-US" sz="3000" i="1" dirty="0" err="1"/>
              <a:t>Engkau</a:t>
            </a:r>
            <a:r>
              <a:rPr lang="en-US" sz="3000" i="1" dirty="0"/>
              <a:t> </a:t>
            </a:r>
            <a:r>
              <a:rPr lang="en-US" sz="3000" i="1" dirty="0" err="1"/>
              <a:t>Maha</a:t>
            </a:r>
            <a:r>
              <a:rPr lang="en-US" sz="3000" i="1" dirty="0"/>
              <a:t> </a:t>
            </a:r>
            <a:r>
              <a:rPr lang="en-US" sz="3000" i="1" dirty="0" err="1"/>
              <a:t>Kuasa</a:t>
            </a:r>
            <a:r>
              <a:rPr lang="en-US" sz="3000" i="1" dirty="0"/>
              <a:t> </a:t>
            </a:r>
            <a:r>
              <a:rPr lang="en-US" sz="3000" i="1" dirty="0" err="1"/>
              <a:t>atas</a:t>
            </a:r>
            <a:r>
              <a:rPr lang="en-US" sz="3000" i="1" dirty="0"/>
              <a:t> </a:t>
            </a:r>
            <a:r>
              <a:rPr lang="en-US" sz="3000" i="1" dirty="0" err="1"/>
              <a:t>segala</a:t>
            </a:r>
            <a:r>
              <a:rPr lang="en-US" sz="3000" i="1" dirty="0"/>
              <a:t> </a:t>
            </a:r>
            <a:r>
              <a:rPr lang="en-US" sz="3000" i="1" dirty="0" err="1"/>
              <a:t>sesuatu</a:t>
            </a:r>
            <a:r>
              <a:rPr lang="en-US" sz="3000" i="1" dirty="0"/>
              <a:t>."</a:t>
            </a:r>
            <a:r>
              <a:rPr lang="en-US" sz="3000" b="1" dirty="0"/>
              <a:t> </a:t>
            </a:r>
            <a:r>
              <a:rPr lang="en-US" sz="3000" b="1" dirty="0">
                <a:solidFill>
                  <a:srgbClr val="FFFF00"/>
                </a:solidFill>
              </a:rPr>
              <a:t>(QS At </a:t>
            </a:r>
            <a:r>
              <a:rPr lang="en-US" sz="3000" b="1" dirty="0" err="1">
                <a:solidFill>
                  <a:srgbClr val="FFFF00"/>
                </a:solidFill>
              </a:rPr>
              <a:t>Tahrim</a:t>
            </a:r>
            <a:r>
              <a:rPr lang="en-US" sz="3000" b="1" dirty="0">
                <a:solidFill>
                  <a:srgbClr val="FFFF00"/>
                </a:solidFill>
              </a:rPr>
              <a:t> 8)</a:t>
            </a:r>
            <a:endParaRPr lang="en-US" sz="3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77000"/>
          </a:xfrm>
        </p:spPr>
        <p:txBody>
          <a:bodyPr>
            <a:normAutofit/>
          </a:bodyPr>
          <a:lstStyle/>
          <a:p>
            <a:pPr rtl="1"/>
            <a:r>
              <a:rPr lang="ar-SA" sz="5800" dirty="0">
                <a:solidFill>
                  <a:srgbClr val="FFFF00"/>
                </a:solidFill>
                <a:cs typeface="Traditional Arabic" pitchFamily="2" charset="-78"/>
              </a:rPr>
              <a:t>إِنَّ الْمُتَّقِينَ فِي جَنَّاتٍ وَعُيُونٍ (15) آَخِذِينَ مَا آَتَاهُمْ رَبُّهُمْ إِنَّهُمْ كَانُوا قَبْلَ ذَلِكَ مُحْسِنِينَ (16) كَانُوا قَلِيلًا مِنَ اللَّيْلِ مَا يَهْجَعُونَ (17) وَبِالْأَسْحَارِ هُمْ يَسْتَغْفِرُونَ (18) وَفِي أَمْوَالِهِمْ حَقٌّ لِلسَّائِلِ وَالْمَحْرُومِ (19) </a:t>
            </a:r>
            <a:r>
              <a:rPr lang="ar-SA" sz="5800" dirty="0">
                <a:solidFill>
                  <a:srgbClr val="00FFFF"/>
                </a:solidFill>
                <a:cs typeface="Traditional Arabic" pitchFamily="2" charset="-78"/>
              </a:rPr>
              <a:t>[الذاريات/15-19]</a:t>
            </a:r>
            <a:endParaRPr lang="en-US" sz="5900" dirty="0">
              <a:solidFill>
                <a:srgbClr val="00FFFF"/>
              </a:solidFill>
              <a:cs typeface="Traditional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20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324600"/>
          </a:xfrm>
        </p:spPr>
        <p:txBody>
          <a:bodyPr>
            <a:noAutofit/>
          </a:bodyPr>
          <a:lstStyle/>
          <a:p>
            <a:pPr marL="0" indent="0" algn="ctr">
              <a:buNone/>
            </a:pPr>
            <a:r>
              <a:rPr lang="en-US" sz="3000" i="1" dirty="0"/>
              <a:t>“Sesungguhnya orang-orang yang bertakwa berada di dalam taman-taman (surga) dan di mata air-mata air. sambil mengambil apa yang diberikan kepada mereka oleh Rabb mereka. Sesungguhnya mereka sebelum itu di dunia adalah orang-orang yang berbuat baik. </a:t>
            </a:r>
            <a:r>
              <a:rPr lang="en-US" sz="3000" b="1" i="1" dirty="0">
                <a:solidFill>
                  <a:srgbClr val="FFFF00"/>
                </a:solidFill>
              </a:rPr>
              <a:t>Mereka sedikit sekali tidur di waktu malam. Dan di akhir-akhir malam mereka memohon ampun (kepada Allah). </a:t>
            </a:r>
            <a:r>
              <a:rPr lang="en-US" sz="3000" i="1" dirty="0"/>
              <a:t>Dan pada harta-harta mereka ada hak untuk orang miskin yang meminta dan orang miskin yang tidak mendapat bahagian.</a:t>
            </a:r>
          </a:p>
          <a:p>
            <a:pPr marL="0" indent="0" algn="ctr">
              <a:buNone/>
            </a:pPr>
            <a:r>
              <a:rPr lang="en-US" sz="3000" b="1" dirty="0">
                <a:solidFill>
                  <a:srgbClr val="00FFFF"/>
                </a:solidFill>
              </a:rPr>
              <a:t>(QS Adz Dzariyat 15 – 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839200" cy="6248400"/>
          </a:xfrm>
        </p:spPr>
        <p:txBody>
          <a:bodyPr>
            <a:normAutofit/>
          </a:bodyPr>
          <a:lstStyle/>
          <a:p>
            <a:pPr algn="just" rtl="1"/>
            <a:r>
              <a:rPr lang="ar-EG" sz="4400" dirty="0">
                <a:cs typeface="Traditional Arabic" pitchFamily="2" charset="-78"/>
              </a:rPr>
              <a:t>عن أبي هريرة </a:t>
            </a:r>
            <a:r>
              <a:rPr lang="en-US" sz="4400" dirty="0">
                <a:cs typeface="Traditional Arabic" pitchFamily="2" charset="-78"/>
                <a:sym typeface="AGA Arabesque"/>
              </a:rPr>
              <a:t></a:t>
            </a:r>
            <a:r>
              <a:rPr lang="ar-EG" sz="4400" dirty="0">
                <a:cs typeface="Traditional Arabic" pitchFamily="2" charset="-78"/>
              </a:rPr>
              <a:t> قال: سمعت رسول الله </a:t>
            </a:r>
            <a:r>
              <a:rPr lang="en-US" sz="4400" dirty="0">
                <a:cs typeface="Traditional Arabic" pitchFamily="2" charset="-78"/>
                <a:sym typeface="AGA Arabesque"/>
              </a:rPr>
              <a:t></a:t>
            </a:r>
            <a:r>
              <a:rPr lang="ar-EG" sz="4400" dirty="0">
                <a:cs typeface="Traditional Arabic" pitchFamily="2" charset="-78"/>
              </a:rPr>
              <a:t> يقول</a:t>
            </a:r>
            <a:r>
              <a:rPr lang="ar-SA" sz="4400" dirty="0">
                <a:cs typeface="Traditional Arabic" pitchFamily="2" charset="-78"/>
              </a:rPr>
              <a:t> </a:t>
            </a:r>
            <a:r>
              <a:rPr lang="ar-EG" sz="4400" dirty="0">
                <a:cs typeface="Traditional Arabic" pitchFamily="2" charset="-78"/>
              </a:rPr>
              <a:t>: </a:t>
            </a:r>
            <a:r>
              <a:rPr lang="ar-EG" sz="4400" b="1" dirty="0">
                <a:cs typeface="Traditional Arabic" pitchFamily="2" charset="-78"/>
              </a:rPr>
              <a:t>«</a:t>
            </a:r>
            <a:r>
              <a:rPr lang="ar-EG" sz="4400" dirty="0">
                <a:solidFill>
                  <a:srgbClr val="FFFF00"/>
                </a:solidFill>
                <a:cs typeface="Traditional Arabic" pitchFamily="2" charset="-78"/>
              </a:rPr>
              <a:t>والله إني لأستغفر الله وأتوب إليه في اليوم أكثر من سبعين مرة</a:t>
            </a:r>
            <a:r>
              <a:rPr lang="ar-EG" sz="4400" b="1" dirty="0">
                <a:cs typeface="Traditional Arabic" pitchFamily="2" charset="-78"/>
              </a:rPr>
              <a:t>»</a:t>
            </a:r>
            <a:r>
              <a:rPr lang="ar-SA" sz="4400" b="1" dirty="0">
                <a:cs typeface="Traditional Arabic" pitchFamily="2" charset="-78"/>
              </a:rPr>
              <a:t> </a:t>
            </a:r>
            <a:r>
              <a:rPr lang="ar-SA" sz="4400" b="1" dirty="0">
                <a:solidFill>
                  <a:srgbClr val="00FFFF"/>
                </a:solidFill>
                <a:cs typeface="Traditional Arabic" pitchFamily="2" charset="-78"/>
              </a:rPr>
              <a:t>(صحيح البخاري).</a:t>
            </a:r>
          </a:p>
          <a:p>
            <a:pPr algn="just" rtl="1"/>
            <a:r>
              <a:rPr lang="ar-EG" sz="4400" dirty="0">
                <a:cs typeface="Traditional Arabic" pitchFamily="2" charset="-78"/>
              </a:rPr>
              <a:t>وعن حذيفة </a:t>
            </a:r>
            <a:r>
              <a:rPr lang="en-US" sz="4400" dirty="0">
                <a:cs typeface="Traditional Arabic" pitchFamily="2" charset="-78"/>
                <a:sym typeface="AGA Arabesque"/>
              </a:rPr>
              <a:t></a:t>
            </a:r>
            <a:r>
              <a:rPr lang="ar-EG" sz="4400" dirty="0">
                <a:cs typeface="Traditional Arabic" pitchFamily="2" charset="-78"/>
              </a:rPr>
              <a:t> قال: يا رسول الله، إني ذَرِبُ اللسان، وإنَّ عامَّةَ ذلك على أهلي. فقال: </a:t>
            </a:r>
            <a:r>
              <a:rPr lang="ar-EG" sz="4400" b="1" dirty="0">
                <a:cs typeface="Traditional Arabic" pitchFamily="2" charset="-78"/>
              </a:rPr>
              <a:t>«</a:t>
            </a:r>
            <a:r>
              <a:rPr lang="ar-SA" sz="4400" b="1" dirty="0">
                <a:cs typeface="Traditional Arabic" pitchFamily="2" charset="-78"/>
              </a:rPr>
              <a:t> </a:t>
            </a:r>
            <a:r>
              <a:rPr lang="ar-EG" sz="4400" dirty="0">
                <a:solidFill>
                  <a:srgbClr val="FFFF00"/>
                </a:solidFill>
                <a:cs typeface="Traditional Arabic" pitchFamily="2" charset="-78"/>
              </a:rPr>
              <a:t>أين أنت من الاستغفار؟</a:t>
            </a:r>
            <a:r>
              <a:rPr lang="ar-EG" sz="4400" b="1" dirty="0">
                <a:cs typeface="Traditional Arabic" pitchFamily="2" charset="-78"/>
              </a:rPr>
              <a:t>»</a:t>
            </a:r>
            <a:r>
              <a:rPr lang="ar-EG" sz="4400" dirty="0">
                <a:cs typeface="Traditional Arabic" pitchFamily="2" charset="-78"/>
              </a:rPr>
              <a:t> فقال: </a:t>
            </a:r>
            <a:r>
              <a:rPr lang="ar-EG" sz="4400" b="1" dirty="0">
                <a:cs typeface="Traditional Arabic" pitchFamily="2" charset="-78"/>
              </a:rPr>
              <a:t>«</a:t>
            </a:r>
            <a:r>
              <a:rPr lang="ar-SA" sz="4400" b="1" dirty="0">
                <a:cs typeface="Traditional Arabic" pitchFamily="2" charset="-78"/>
              </a:rPr>
              <a:t> </a:t>
            </a:r>
            <a:r>
              <a:rPr lang="ar-EG" sz="4400" dirty="0">
                <a:solidFill>
                  <a:srgbClr val="FFFF00"/>
                </a:solidFill>
                <a:cs typeface="Traditional Arabic" pitchFamily="2" charset="-78"/>
              </a:rPr>
              <a:t>إني لأستغفر في اليوم والليلة - أو في اليوم - مائة مرة</a:t>
            </a:r>
            <a:r>
              <a:rPr lang="ar-EG" sz="4000" b="1" dirty="0">
                <a:cs typeface="Traditional Arabic" pitchFamily="2" charset="-78"/>
              </a:rPr>
              <a:t>»</a:t>
            </a:r>
            <a:r>
              <a:rPr lang="en-US" sz="4000" dirty="0">
                <a:cs typeface="Traditional Arabic" pitchFamily="2" charset="-78"/>
              </a:rPr>
              <a:t> </a:t>
            </a:r>
            <a:r>
              <a:rPr lang="ar-SA" sz="4000" dirty="0">
                <a:solidFill>
                  <a:srgbClr val="00FFFF"/>
                </a:solidFill>
                <a:cs typeface="Traditional Arabic" pitchFamily="2" charset="-78"/>
              </a:rPr>
              <a:t>( </a:t>
            </a:r>
            <a:r>
              <a:rPr lang="ar-SA" sz="4000" b="1" dirty="0">
                <a:solidFill>
                  <a:srgbClr val="00FFFF"/>
                </a:solidFill>
                <a:cs typeface="Traditional Arabic" pitchFamily="2" charset="-78"/>
              </a:rPr>
              <a:t>رواه أحمد: قال حسين سليم أسد : إسناده جيد ).</a:t>
            </a:r>
            <a:endParaRPr lang="en-US" sz="4400" b="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839200" cy="6248400"/>
          </a:xfrm>
        </p:spPr>
        <p:txBody>
          <a:bodyPr>
            <a:normAutofit lnSpcReduction="10000"/>
          </a:bodyPr>
          <a:lstStyle/>
          <a:p>
            <a:pPr marL="0" indent="0" algn="just">
              <a:buNone/>
            </a:pPr>
            <a:r>
              <a:rPr lang="en-US" dirty="0"/>
              <a:t>Dari Syaddad bin Aus Radhiyallahu anhu dari Nabi Shallallahu ‘alaihi wa sallam , “Sesungguhnya Istighfâr yang paling baik adalah seseorang hamba mengucapkan :</a:t>
            </a:r>
          </a:p>
          <a:p>
            <a:pPr marL="0" indent="0" algn="just" rtl="1">
              <a:buNone/>
            </a:pPr>
            <a:r>
              <a:rPr lang="ar-SA" sz="5400" dirty="0">
                <a:solidFill>
                  <a:srgbClr val="FFFF00"/>
                </a:solidFill>
                <a:latin typeface="Traditional Arabic" pitchFamily="18" charset="-78"/>
                <a:cs typeface="Traditional Arabic" pitchFamily="18" charset="-78"/>
              </a:rPr>
              <a:t> اَللَّهُمَّ أَنْتَ رَبِّيْ ، لَا إِلٰـهَ إِلاَّ أَنْتَ خَلَقْتَنِيْ وَأَنَا عَبْدُكَ ، وَأَنَا عَلَى عَهْدِكَ وَوَعْدِكَ مَا اسْتَطَعْتُ ، أَعُوْذُ بِكَ مِنْ شَرِّ مَا صَنَعْتُ ، أَبُوْءُ لَكَ بِنِعْمتِكَ عَلَيَّ ، وَأَبُوْءُ بِذَنْبِيْ فَاغْفِرْ لِيْ ، فَإِنَّهُ لَا يَغْفِرُ الذُّنُوبَ إِلاَّ أَنْتَ </a:t>
            </a:r>
            <a:endParaRPr lang="ar-SA" sz="5400" b="1" dirty="0">
              <a:solidFill>
                <a:srgbClr val="FFFF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839200" cy="6248400"/>
          </a:xfrm>
        </p:spPr>
        <p:txBody>
          <a:bodyPr>
            <a:normAutofit/>
          </a:bodyPr>
          <a:lstStyle/>
          <a:p>
            <a:pPr marL="0" indent="0" algn="just">
              <a:buNone/>
            </a:pPr>
            <a:r>
              <a:rPr lang="en-US" i="1" dirty="0"/>
              <a:t>”Ya Allâh, Engkau adalah Rabbku, tidak ada Ilah yang berhak diibadahi dengan benar selain Engkau. Engkau yang menciptakan aku dan aku adalah hamba-Mu. Aku menetapi perjanjian-Mu dan janji-Mu sesuai dengan kemampuanku. Aku berlindung kepada-Mu dari keburukan perbuatanku, aku mengakui nikmat-Mu kepadaku dan aku mengakui dosaku kepada-Mu, maka ampunilah aku. Sebab tidak ada yang dapat Mengampuni dosa selain Engkau"</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839200" cy="6248400"/>
          </a:xfrm>
        </p:spPr>
        <p:txBody>
          <a:bodyPr>
            <a:normAutofit/>
          </a:bodyPr>
          <a:lstStyle/>
          <a:p>
            <a:pPr marL="0" indent="0" algn="just">
              <a:buNone/>
            </a:pPr>
            <a:r>
              <a:rPr lang="en-US" dirty="0"/>
              <a:t>(Beliau bersabda) </a:t>
            </a:r>
            <a:r>
              <a:rPr lang="en-US" i="1" dirty="0"/>
              <a:t>“Barangsiapa mengucapkannya di waktu siang dengan penuh keyakinan lalu meninggal pada hari itu sebelum waktu sore, maka ia termasuk penghuni surga. Barangsiapa membacanya di waktu malam dengan penuh keyakinan lalu meninggal sebelum masuk waktu pagi, maka ia termasuk penghuni surga”. </a:t>
            </a:r>
            <a:r>
              <a:rPr lang="en-US" b="1" dirty="0">
                <a:solidFill>
                  <a:srgbClr val="00FFFF"/>
                </a:solidFill>
              </a:rPr>
              <a:t>(HR. Bukhari, An Nasa'i, Ibnu Hibban dan Ath Thabrani)</a:t>
            </a:r>
            <a:endParaRPr lang="en-US" dirty="0">
              <a:solidFill>
                <a:srgbClr val="00FFFF"/>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219200"/>
          </a:xfrm>
        </p:spPr>
        <p:txBody>
          <a:bodyPr>
            <a:noAutofit/>
          </a:bodyPr>
          <a:lstStyle/>
          <a:p>
            <a:r>
              <a:rPr lang="en-US" b="1" dirty="0" err="1">
                <a:solidFill>
                  <a:srgbClr val="00FFFF"/>
                </a:solidFill>
              </a:rPr>
              <a:t>Meningkatkan</a:t>
            </a:r>
            <a:r>
              <a:rPr lang="en-US" b="1" dirty="0">
                <a:solidFill>
                  <a:srgbClr val="00FFFF"/>
                </a:solidFill>
              </a:rPr>
              <a:t> </a:t>
            </a:r>
            <a:r>
              <a:rPr lang="en-US" b="1" dirty="0" err="1">
                <a:solidFill>
                  <a:srgbClr val="00FFFF"/>
                </a:solidFill>
              </a:rPr>
              <a:t>ibadah</a:t>
            </a:r>
            <a:r>
              <a:rPr lang="en-US" b="1" dirty="0">
                <a:solidFill>
                  <a:srgbClr val="00FFFF"/>
                </a:solidFill>
              </a:rPr>
              <a:t> </a:t>
            </a:r>
            <a:r>
              <a:rPr lang="en-US" b="1" dirty="0" err="1">
                <a:solidFill>
                  <a:srgbClr val="00FFFF"/>
                </a:solidFill>
              </a:rPr>
              <a:t>pada</a:t>
            </a:r>
            <a:r>
              <a:rPr lang="en-US" b="1" dirty="0">
                <a:solidFill>
                  <a:srgbClr val="00FFFF"/>
                </a:solidFill>
              </a:rPr>
              <a:t> 10 </a:t>
            </a:r>
            <a:r>
              <a:rPr lang="en-US" b="1" dirty="0" err="1">
                <a:solidFill>
                  <a:srgbClr val="00FFFF"/>
                </a:solidFill>
              </a:rPr>
              <a:t>hari</a:t>
            </a:r>
            <a:r>
              <a:rPr lang="en-US" b="1" dirty="0">
                <a:solidFill>
                  <a:srgbClr val="00FFFF"/>
                </a:solidFill>
              </a:rPr>
              <a:t> </a:t>
            </a:r>
            <a:r>
              <a:rPr lang="en-US" b="1" dirty="0" err="1">
                <a:solidFill>
                  <a:srgbClr val="00FFFF"/>
                </a:solidFill>
              </a:rPr>
              <a:t>terakhir</a:t>
            </a:r>
            <a:r>
              <a:rPr lang="en-US" b="1" dirty="0">
                <a:solidFill>
                  <a:srgbClr val="00FFFF"/>
                </a:solidFill>
              </a:rPr>
              <a:t> </a:t>
            </a:r>
            <a:r>
              <a:rPr lang="en-US" b="1" dirty="0" err="1">
                <a:solidFill>
                  <a:srgbClr val="00FFFF"/>
                </a:solidFill>
              </a:rPr>
              <a:t>Ramadhan</a:t>
            </a:r>
            <a:endParaRPr lang="en-US" dirty="0">
              <a:solidFill>
                <a:srgbClr val="00FFFF"/>
              </a:solidFill>
            </a:endParaRPr>
          </a:p>
        </p:txBody>
      </p:sp>
      <p:sp>
        <p:nvSpPr>
          <p:cNvPr id="3" name="Content Placeholder 2"/>
          <p:cNvSpPr>
            <a:spLocks noGrp="1"/>
          </p:cNvSpPr>
          <p:nvPr>
            <p:ph idx="1"/>
          </p:nvPr>
        </p:nvSpPr>
        <p:spPr>
          <a:xfrm>
            <a:off x="152400" y="1600200"/>
            <a:ext cx="8839200" cy="5029200"/>
          </a:xfrm>
        </p:spPr>
        <p:txBody>
          <a:bodyPr>
            <a:noAutofit/>
          </a:bodyPr>
          <a:lstStyle/>
          <a:p>
            <a:pPr marL="0" indent="0" algn="just" rtl="1">
              <a:buNone/>
            </a:pPr>
            <a:r>
              <a:rPr lang="ar-SA" sz="6000" dirty="0">
                <a:solidFill>
                  <a:srgbClr val="FFFF00"/>
                </a:solidFill>
                <a:cs typeface="Traditional Arabic" pitchFamily="2" charset="-78"/>
              </a:rPr>
              <a:t>الْتَمِسُوهَا فِى الْعَشْرِ الأَوَاخِرِ مِنْ رَمَضَانَ</a:t>
            </a:r>
            <a:endParaRPr lang="en-US" sz="6000" dirty="0">
              <a:solidFill>
                <a:srgbClr val="FFFF00"/>
              </a:solidFill>
              <a:cs typeface="Traditional Arabic" pitchFamily="2" charset="-78"/>
            </a:endParaRPr>
          </a:p>
          <a:p>
            <a:pPr marL="0" indent="0" algn="just">
              <a:buNone/>
            </a:pPr>
            <a:r>
              <a:rPr lang="ar-SA" sz="4000" dirty="0"/>
              <a:t> </a:t>
            </a:r>
            <a:r>
              <a:rPr lang="en-US" sz="4000" i="1" dirty="0"/>
              <a:t>“</a:t>
            </a:r>
            <a:r>
              <a:rPr lang="en-US" sz="4000" i="1" dirty="0" err="1"/>
              <a:t>Carilah</a:t>
            </a:r>
            <a:r>
              <a:rPr lang="en-US" sz="4000" i="1" dirty="0"/>
              <a:t> </a:t>
            </a:r>
            <a:r>
              <a:rPr lang="en-US" sz="4000" i="1" dirty="0" err="1"/>
              <a:t>malam</a:t>
            </a:r>
            <a:r>
              <a:rPr lang="en-US" sz="4000" i="1" dirty="0"/>
              <a:t> </a:t>
            </a:r>
            <a:r>
              <a:rPr lang="en-US" sz="4000" i="1" dirty="0" err="1"/>
              <a:t>Lailatur</a:t>
            </a:r>
            <a:r>
              <a:rPr lang="en-US" sz="4000" i="1" dirty="0"/>
              <a:t> </a:t>
            </a:r>
            <a:r>
              <a:rPr lang="en-US" sz="4000" i="1" dirty="0" err="1"/>
              <a:t>Qadr</a:t>
            </a:r>
            <a:r>
              <a:rPr lang="en-US" sz="4000" i="1" dirty="0"/>
              <a:t> </a:t>
            </a:r>
            <a:r>
              <a:rPr lang="en-US" sz="4000" i="1" dirty="0" err="1"/>
              <a:t>di</a:t>
            </a:r>
            <a:r>
              <a:rPr lang="en-US" sz="4000" i="1" dirty="0"/>
              <a:t> </a:t>
            </a:r>
            <a:r>
              <a:rPr lang="en-US" sz="4000" i="1" dirty="0" err="1"/>
              <a:t>sepuluh</a:t>
            </a:r>
            <a:r>
              <a:rPr lang="en-US" sz="4000" i="1" dirty="0"/>
              <a:t> </a:t>
            </a:r>
            <a:r>
              <a:rPr lang="en-US" sz="4000" i="1" dirty="0" err="1"/>
              <a:t>akhir</a:t>
            </a:r>
            <a:r>
              <a:rPr lang="en-US" sz="4000" i="1" dirty="0"/>
              <a:t> </a:t>
            </a:r>
            <a:r>
              <a:rPr lang="en-US" sz="4000" i="1" dirty="0" err="1"/>
              <a:t>dari</a:t>
            </a:r>
            <a:r>
              <a:rPr lang="en-US" sz="4000" i="1" dirty="0"/>
              <a:t> </a:t>
            </a:r>
            <a:r>
              <a:rPr lang="en-US" sz="4000" i="1" dirty="0" err="1"/>
              <a:t>bulan</a:t>
            </a:r>
            <a:r>
              <a:rPr lang="en-US" sz="4000" i="1" dirty="0"/>
              <a:t> </a:t>
            </a:r>
            <a:r>
              <a:rPr lang="en-US" sz="4000" i="1" dirty="0" err="1"/>
              <a:t>Ramadhan</a:t>
            </a:r>
            <a:r>
              <a:rPr lang="en-US" sz="4000" i="1" dirty="0"/>
              <a:t>“</a:t>
            </a:r>
            <a:r>
              <a:rPr lang="en-US" sz="4000" dirty="0"/>
              <a:t> </a:t>
            </a:r>
            <a:r>
              <a:rPr lang="en-US" sz="4000" b="1" dirty="0">
                <a:solidFill>
                  <a:srgbClr val="FFFF00"/>
                </a:solidFill>
              </a:rPr>
              <a:t>(HR. </a:t>
            </a:r>
            <a:r>
              <a:rPr lang="en-US" sz="4000" b="1" dirty="0" err="1">
                <a:solidFill>
                  <a:srgbClr val="FFFF00"/>
                </a:solidFill>
              </a:rPr>
              <a:t>Bukhari</a:t>
            </a:r>
            <a:r>
              <a:rPr lang="en-US" sz="4000" b="1" dirty="0">
                <a:solidFill>
                  <a:srgbClr val="FFFF00"/>
                </a:solidFill>
              </a:rPr>
              <a:t>)</a:t>
            </a:r>
            <a:endParaRPr lang="en-US" sz="4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just" rtl="1">
              <a:buNone/>
            </a:pPr>
            <a:r>
              <a:rPr lang="ar-SA" sz="4400" dirty="0">
                <a:solidFill>
                  <a:srgbClr val="FFFF00"/>
                </a:solidFill>
                <a:cs typeface="Traditional Arabic" pitchFamily="2" charset="-78"/>
              </a:rPr>
              <a:t>صحيح البخارى - (ج 7 / ص 299)</a:t>
            </a:r>
            <a:endParaRPr lang="en-US" sz="4400" dirty="0">
              <a:solidFill>
                <a:srgbClr val="FFFF00"/>
              </a:solidFill>
              <a:cs typeface="Traditional Arabic" pitchFamily="2" charset="-78"/>
            </a:endParaRPr>
          </a:p>
          <a:p>
            <a:pPr marL="0" indent="0" algn="just" rtl="1">
              <a:buNone/>
            </a:pPr>
            <a:r>
              <a:rPr lang="ar-SA" sz="5400" dirty="0">
                <a:cs typeface="Traditional Arabic" pitchFamily="2" charset="-78"/>
              </a:rPr>
              <a:t>لَمْ يَكُنِ النَّبِىُّ </a:t>
            </a:r>
            <a:r>
              <a:rPr lang="en-US" sz="5400" dirty="0">
                <a:solidFill>
                  <a:srgbClr val="FFFF00"/>
                </a:solidFill>
                <a:cs typeface="Traditional Arabic" pitchFamily="2" charset="-78"/>
                <a:sym typeface="AGA Arabesque"/>
              </a:rPr>
              <a:t></a:t>
            </a:r>
            <a:r>
              <a:rPr lang="ar-SA" sz="5400" dirty="0">
                <a:cs typeface="Traditional Arabic" pitchFamily="2" charset="-78"/>
              </a:rPr>
              <a:t> يَصُومُ شَهْرًا أَكْثَرَ مِنْ شَعْبَانَ ، فَإِنَّهُ كَانَ يَصُومُ شَعْبَانَ كُلَّهُ ، وَكَانَ يَقُولُ «</a:t>
            </a:r>
            <a:r>
              <a:rPr lang="ar-SA" sz="5400" dirty="0">
                <a:solidFill>
                  <a:srgbClr val="00FFFF"/>
                </a:solidFill>
                <a:cs typeface="Traditional Arabic" pitchFamily="2" charset="-78"/>
              </a:rPr>
              <a:t>خُذُوا مِنَ الْعَمَلِ مَا تُطِيقُونَ ، فَإِنَّ اللَّهَ لاَ يَمَلُّ حَتَّى تَمَلُّوا ، وَأَحَبُّ الصَّلاَةِ إِلَى النَّبِىِّ </a:t>
            </a:r>
            <a:r>
              <a:rPr lang="en-US" sz="5400" dirty="0">
                <a:solidFill>
                  <a:srgbClr val="00FFFF"/>
                </a:solidFill>
                <a:cs typeface="Traditional Arabic" pitchFamily="2" charset="-78"/>
                <a:sym typeface="AGA Arabesque"/>
              </a:rPr>
              <a:t></a:t>
            </a:r>
            <a:r>
              <a:rPr lang="ar-SA" sz="5400" dirty="0">
                <a:solidFill>
                  <a:srgbClr val="00FFFF"/>
                </a:solidFill>
                <a:cs typeface="Traditional Arabic" pitchFamily="2" charset="-78"/>
              </a:rPr>
              <a:t> مَا دُووِمَ عَلَيْهِ ، وَإِنْ قَلَّتْ</a:t>
            </a:r>
            <a:r>
              <a:rPr lang="ar-SA" sz="5400" dirty="0">
                <a:cs typeface="Traditional Arabic" pitchFamily="2" charset="-78"/>
              </a:rPr>
              <a:t> » وَكَانَ </a:t>
            </a:r>
            <a:r>
              <a:rPr lang="en-US" sz="5400" dirty="0">
                <a:solidFill>
                  <a:srgbClr val="FFFF00"/>
                </a:solidFill>
                <a:cs typeface="Traditional Arabic" pitchFamily="2" charset="-78"/>
                <a:sym typeface="AGA Arabesque"/>
              </a:rPr>
              <a:t></a:t>
            </a:r>
            <a:r>
              <a:rPr lang="ar-SA" sz="5400" dirty="0">
                <a:cs typeface="Traditional Arabic" pitchFamily="2" charset="-78"/>
              </a:rPr>
              <a:t> إِذَا صَلَّى صَلاَةً دَاوَمَ عَلَيْهَا</a:t>
            </a:r>
            <a:endParaRPr lang="en-US" sz="5400" dirty="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991600" cy="6858000"/>
          </a:xfrm>
        </p:spPr>
        <p:txBody>
          <a:bodyPr>
            <a:noAutofit/>
          </a:bodyPr>
          <a:lstStyle/>
          <a:p>
            <a:pPr marL="0" indent="0" algn="ctr">
              <a:buNone/>
            </a:pPr>
            <a:r>
              <a:rPr lang="en-US" i="1" dirty="0"/>
              <a:t>Dari </a:t>
            </a:r>
            <a:r>
              <a:rPr lang="en-US" i="1" dirty="0" err="1"/>
              <a:t>Aisyah</a:t>
            </a:r>
            <a:r>
              <a:rPr lang="en-US" i="1" dirty="0"/>
              <a:t> </a:t>
            </a:r>
            <a:r>
              <a:rPr lang="en-US" i="1" dirty="0" err="1"/>
              <a:t>Radhiyallahu</a:t>
            </a:r>
            <a:r>
              <a:rPr lang="en-US" i="1" dirty="0"/>
              <a:t> ‘</a:t>
            </a:r>
            <a:r>
              <a:rPr lang="en-US" i="1" dirty="0" err="1"/>
              <a:t>anha</a:t>
            </a:r>
            <a:r>
              <a:rPr lang="en-US" i="1" dirty="0"/>
              <a:t>, </a:t>
            </a:r>
            <a:r>
              <a:rPr lang="en-US" i="1" dirty="0" err="1"/>
              <a:t>beliau</a:t>
            </a:r>
            <a:r>
              <a:rPr lang="en-US" i="1" dirty="0"/>
              <a:t> </a:t>
            </a:r>
            <a:r>
              <a:rPr lang="en-US" i="1" dirty="0" err="1"/>
              <a:t>berkata</a:t>
            </a:r>
            <a:r>
              <a:rPr lang="en-US" i="1" dirty="0"/>
              <a:t> : “</a:t>
            </a:r>
            <a:r>
              <a:rPr lang="en-US" i="1" dirty="0" err="1"/>
              <a:t>Dalam</a:t>
            </a:r>
            <a:r>
              <a:rPr lang="en-US" i="1" dirty="0"/>
              <a:t> </a:t>
            </a:r>
            <a:r>
              <a:rPr lang="en-US" i="1" dirty="0" err="1"/>
              <a:t>satu</a:t>
            </a:r>
            <a:r>
              <a:rPr lang="en-US" i="1" dirty="0"/>
              <a:t> </a:t>
            </a:r>
            <a:r>
              <a:rPr lang="en-US" i="1" dirty="0" err="1"/>
              <a:t>bulan</a:t>
            </a:r>
            <a:r>
              <a:rPr lang="en-US" i="1" dirty="0"/>
              <a:t> (</a:t>
            </a:r>
            <a:r>
              <a:rPr lang="en-US" i="1" dirty="0" err="1"/>
              <a:t>di</a:t>
            </a:r>
            <a:r>
              <a:rPr lang="en-US" i="1" dirty="0"/>
              <a:t> </a:t>
            </a:r>
            <a:r>
              <a:rPr lang="en-US" i="1" dirty="0" err="1"/>
              <a:t>luar</a:t>
            </a:r>
            <a:r>
              <a:rPr lang="en-US" i="1" dirty="0"/>
              <a:t> </a:t>
            </a:r>
            <a:r>
              <a:rPr lang="en-US" i="1" dirty="0" err="1"/>
              <a:t>Ramadhan</a:t>
            </a:r>
            <a:r>
              <a:rPr lang="en-US" i="1" dirty="0"/>
              <a:t>) </a:t>
            </a:r>
            <a:r>
              <a:rPr lang="en-US" i="1" dirty="0" err="1"/>
              <a:t>Nabi</a:t>
            </a:r>
            <a:r>
              <a:rPr lang="en-US" i="1" dirty="0"/>
              <a:t> </a:t>
            </a:r>
            <a:r>
              <a:rPr lang="en-US" dirty="0">
                <a:solidFill>
                  <a:srgbClr val="FFFF00"/>
                </a:solidFill>
                <a:cs typeface="Traditional Arabic" pitchFamily="2" charset="-78"/>
                <a:sym typeface="AGA Arabesque"/>
              </a:rPr>
              <a:t></a:t>
            </a:r>
            <a:r>
              <a:rPr lang="en-US" i="1" dirty="0"/>
              <a:t> </a:t>
            </a:r>
            <a:r>
              <a:rPr lang="en-US" i="1" dirty="0" err="1"/>
              <a:t>tidak</a:t>
            </a:r>
            <a:r>
              <a:rPr lang="en-US" i="1" dirty="0"/>
              <a:t> </a:t>
            </a:r>
            <a:r>
              <a:rPr lang="en-US" i="1" dirty="0" err="1"/>
              <a:t>pernah</a:t>
            </a:r>
            <a:r>
              <a:rPr lang="en-US" i="1" dirty="0"/>
              <a:t> </a:t>
            </a:r>
            <a:r>
              <a:rPr lang="en-US" i="1" dirty="0" err="1"/>
              <a:t>berpuasa</a:t>
            </a:r>
            <a:r>
              <a:rPr lang="en-US" i="1" dirty="0"/>
              <a:t> </a:t>
            </a:r>
            <a:r>
              <a:rPr lang="en-US" i="1" dirty="0" err="1"/>
              <a:t>lebih</a:t>
            </a:r>
            <a:r>
              <a:rPr lang="en-US" i="1" dirty="0"/>
              <a:t> </a:t>
            </a:r>
            <a:r>
              <a:rPr lang="en-US" i="1" dirty="0" err="1"/>
              <a:t>banyak</a:t>
            </a:r>
            <a:r>
              <a:rPr lang="en-US" i="1" dirty="0"/>
              <a:t> </a:t>
            </a:r>
            <a:r>
              <a:rPr lang="en-US" i="1" dirty="0" err="1"/>
              <a:t>dibanding</a:t>
            </a:r>
            <a:r>
              <a:rPr lang="en-US" i="1" dirty="0"/>
              <a:t> </a:t>
            </a:r>
            <a:r>
              <a:rPr lang="en-US" i="1" dirty="0" err="1"/>
              <a:t>bulan</a:t>
            </a:r>
            <a:r>
              <a:rPr lang="en-US" i="1" dirty="0"/>
              <a:t> </a:t>
            </a:r>
            <a:r>
              <a:rPr lang="en-US" i="1" dirty="0" err="1"/>
              <a:t>Sya’ban</a:t>
            </a:r>
            <a:r>
              <a:rPr lang="en-US" i="1" dirty="0"/>
              <a:t>, </a:t>
            </a:r>
            <a:r>
              <a:rPr lang="en-US" i="1" dirty="0" err="1"/>
              <a:t>bahkan</a:t>
            </a:r>
            <a:r>
              <a:rPr lang="en-US" i="1" dirty="0"/>
              <a:t> </a:t>
            </a:r>
            <a:r>
              <a:rPr lang="en-US" i="1" dirty="0" err="1"/>
              <a:t>beliau</a:t>
            </a:r>
            <a:r>
              <a:rPr lang="en-US" i="1" dirty="0"/>
              <a:t> </a:t>
            </a:r>
            <a:r>
              <a:rPr lang="en-US" i="1" dirty="0" err="1"/>
              <a:t>berpuasa</a:t>
            </a:r>
            <a:r>
              <a:rPr lang="en-US" i="1" dirty="0"/>
              <a:t> </a:t>
            </a:r>
            <a:r>
              <a:rPr lang="en-US" i="1" dirty="0" err="1"/>
              <a:t>penuh</a:t>
            </a:r>
            <a:r>
              <a:rPr lang="en-US" i="1" dirty="0"/>
              <a:t> </a:t>
            </a:r>
            <a:r>
              <a:rPr lang="en-US" i="1" dirty="0" err="1"/>
              <a:t>di</a:t>
            </a:r>
            <a:r>
              <a:rPr lang="en-US" i="1" dirty="0"/>
              <a:t> </a:t>
            </a:r>
            <a:r>
              <a:rPr lang="en-US" i="1" dirty="0" err="1"/>
              <a:t>bulan</a:t>
            </a:r>
            <a:r>
              <a:rPr lang="en-US" i="1" dirty="0"/>
              <a:t> </a:t>
            </a:r>
            <a:r>
              <a:rPr lang="en-US" i="1" dirty="0" err="1"/>
              <a:t>Sya’ban</a:t>
            </a:r>
            <a:r>
              <a:rPr lang="en-US" i="1" dirty="0"/>
              <a:t>. </a:t>
            </a:r>
            <a:r>
              <a:rPr lang="en-US" i="1" dirty="0" err="1"/>
              <a:t>Beliau</a:t>
            </a:r>
            <a:r>
              <a:rPr lang="en-US" i="1" dirty="0"/>
              <a:t> </a:t>
            </a:r>
            <a:r>
              <a:rPr lang="en-US" i="1" dirty="0" err="1"/>
              <a:t>bersabda</a:t>
            </a:r>
            <a:r>
              <a:rPr lang="en-US" i="1" dirty="0"/>
              <a:t> :</a:t>
            </a:r>
          </a:p>
          <a:p>
            <a:pPr marL="0" indent="0" algn="ctr">
              <a:buNone/>
            </a:pPr>
            <a:r>
              <a:rPr lang="en-US" b="1" i="1" dirty="0">
                <a:solidFill>
                  <a:srgbClr val="FFFF00"/>
                </a:solidFill>
              </a:rPr>
              <a:t>“</a:t>
            </a:r>
            <a:r>
              <a:rPr lang="en-US" b="1" i="1" dirty="0" err="1">
                <a:solidFill>
                  <a:srgbClr val="FFFF00"/>
                </a:solidFill>
              </a:rPr>
              <a:t>Lakukanlah</a:t>
            </a:r>
            <a:r>
              <a:rPr lang="en-US" b="1" i="1" dirty="0">
                <a:solidFill>
                  <a:srgbClr val="FFFF00"/>
                </a:solidFill>
              </a:rPr>
              <a:t> </a:t>
            </a:r>
            <a:r>
              <a:rPr lang="en-US" b="1" i="1" dirty="0" err="1">
                <a:solidFill>
                  <a:srgbClr val="FFFF00"/>
                </a:solidFill>
              </a:rPr>
              <a:t>amal</a:t>
            </a:r>
            <a:r>
              <a:rPr lang="en-US" b="1" i="1" dirty="0">
                <a:solidFill>
                  <a:srgbClr val="FFFF00"/>
                </a:solidFill>
              </a:rPr>
              <a:t> </a:t>
            </a:r>
            <a:r>
              <a:rPr lang="en-US" b="1" i="1" dirty="0" err="1">
                <a:solidFill>
                  <a:srgbClr val="FFFF00"/>
                </a:solidFill>
              </a:rPr>
              <a:t>ibadah</a:t>
            </a:r>
            <a:r>
              <a:rPr lang="en-US" b="1" i="1" dirty="0">
                <a:solidFill>
                  <a:srgbClr val="FFFF00"/>
                </a:solidFill>
              </a:rPr>
              <a:t> </a:t>
            </a:r>
            <a:r>
              <a:rPr lang="en-US" b="1" i="1" dirty="0" err="1">
                <a:solidFill>
                  <a:srgbClr val="FFFF00"/>
                </a:solidFill>
              </a:rPr>
              <a:t>sebatas</a:t>
            </a:r>
            <a:r>
              <a:rPr lang="en-US" b="1" i="1" dirty="0">
                <a:solidFill>
                  <a:srgbClr val="FFFF00"/>
                </a:solidFill>
              </a:rPr>
              <a:t> </a:t>
            </a:r>
            <a:r>
              <a:rPr lang="en-US" b="1" i="1" dirty="0" err="1">
                <a:solidFill>
                  <a:srgbClr val="FFFF00"/>
                </a:solidFill>
              </a:rPr>
              <a:t>kemampuan</a:t>
            </a:r>
            <a:r>
              <a:rPr lang="en-US" b="1" i="1" dirty="0">
                <a:solidFill>
                  <a:srgbClr val="FFFF00"/>
                </a:solidFill>
              </a:rPr>
              <a:t> kalian </a:t>
            </a:r>
            <a:r>
              <a:rPr lang="en-US" b="1" i="1" dirty="0" err="1">
                <a:solidFill>
                  <a:srgbClr val="FFFF00"/>
                </a:solidFill>
              </a:rPr>
              <a:t>karena</a:t>
            </a:r>
            <a:r>
              <a:rPr lang="en-US" b="1" i="1" dirty="0">
                <a:solidFill>
                  <a:srgbClr val="FFFF00"/>
                </a:solidFill>
              </a:rPr>
              <a:t> </a:t>
            </a:r>
            <a:r>
              <a:rPr lang="en-US" b="1" i="1" dirty="0" err="1">
                <a:solidFill>
                  <a:srgbClr val="FFFF00"/>
                </a:solidFill>
              </a:rPr>
              <a:t>sesungguhnya</a:t>
            </a:r>
            <a:r>
              <a:rPr lang="en-US" b="1" i="1" dirty="0">
                <a:solidFill>
                  <a:srgbClr val="FFFF00"/>
                </a:solidFill>
              </a:rPr>
              <a:t> Allah </a:t>
            </a:r>
            <a:r>
              <a:rPr lang="en-US" b="1" i="1" dirty="0" err="1">
                <a:solidFill>
                  <a:srgbClr val="FFFF00"/>
                </a:solidFill>
              </a:rPr>
              <a:t>tidak</a:t>
            </a:r>
            <a:r>
              <a:rPr lang="en-US" b="1" i="1" dirty="0">
                <a:solidFill>
                  <a:srgbClr val="FFFF00"/>
                </a:solidFill>
              </a:rPr>
              <a:t> </a:t>
            </a:r>
            <a:r>
              <a:rPr lang="en-US" b="1" i="1" dirty="0" err="1">
                <a:solidFill>
                  <a:srgbClr val="FFFF00"/>
                </a:solidFill>
              </a:rPr>
              <a:t>akan</a:t>
            </a:r>
            <a:r>
              <a:rPr lang="en-US" b="1" i="1" dirty="0">
                <a:solidFill>
                  <a:srgbClr val="FFFF00"/>
                </a:solidFill>
              </a:rPr>
              <a:t> </a:t>
            </a:r>
            <a:r>
              <a:rPr lang="en-US" b="1" i="1" dirty="0" err="1">
                <a:solidFill>
                  <a:srgbClr val="FFFF00"/>
                </a:solidFill>
              </a:rPr>
              <a:t>pernah</a:t>
            </a:r>
            <a:r>
              <a:rPr lang="en-US" b="1" i="1" dirty="0">
                <a:solidFill>
                  <a:srgbClr val="FFFF00"/>
                </a:solidFill>
              </a:rPr>
              <a:t> </a:t>
            </a:r>
            <a:r>
              <a:rPr lang="en-US" b="1" i="1" dirty="0" err="1">
                <a:solidFill>
                  <a:srgbClr val="FFFF00"/>
                </a:solidFill>
              </a:rPr>
              <a:t>bosan</a:t>
            </a:r>
            <a:r>
              <a:rPr lang="en-US" b="1" i="1" dirty="0">
                <a:solidFill>
                  <a:srgbClr val="FFFF00"/>
                </a:solidFill>
              </a:rPr>
              <a:t> </a:t>
            </a:r>
            <a:r>
              <a:rPr lang="en-US" b="1" i="1" dirty="0" err="1">
                <a:solidFill>
                  <a:srgbClr val="FFFF00"/>
                </a:solidFill>
              </a:rPr>
              <a:t>sampai</a:t>
            </a:r>
            <a:r>
              <a:rPr lang="en-US" b="1" i="1" dirty="0">
                <a:solidFill>
                  <a:srgbClr val="FFFF00"/>
                </a:solidFill>
              </a:rPr>
              <a:t> kalian </a:t>
            </a:r>
            <a:r>
              <a:rPr lang="en-US" b="1" i="1" dirty="0" err="1">
                <a:solidFill>
                  <a:srgbClr val="FFFF00"/>
                </a:solidFill>
              </a:rPr>
              <a:t>sendiri</a:t>
            </a:r>
            <a:r>
              <a:rPr lang="en-US" b="1" i="1" dirty="0">
                <a:solidFill>
                  <a:srgbClr val="FFFF00"/>
                </a:solidFill>
              </a:rPr>
              <a:t> yang </a:t>
            </a:r>
            <a:r>
              <a:rPr lang="en-US" b="1" i="1" dirty="0" err="1">
                <a:solidFill>
                  <a:srgbClr val="FFFF00"/>
                </a:solidFill>
              </a:rPr>
              <a:t>bosan</a:t>
            </a:r>
            <a:r>
              <a:rPr lang="en-US" b="1" i="1" dirty="0">
                <a:solidFill>
                  <a:srgbClr val="FFFF00"/>
                </a:solidFill>
              </a:rPr>
              <a:t>”.</a:t>
            </a:r>
          </a:p>
          <a:p>
            <a:pPr marL="0" indent="0" algn="ctr">
              <a:buNone/>
            </a:pPr>
            <a:r>
              <a:rPr lang="en-US" i="1" dirty="0"/>
              <a:t> Dan </a:t>
            </a:r>
            <a:r>
              <a:rPr lang="en-US" i="1" dirty="0" err="1"/>
              <a:t>sholat</a:t>
            </a:r>
            <a:r>
              <a:rPr lang="en-US" i="1" dirty="0"/>
              <a:t> yang paling </a:t>
            </a:r>
            <a:r>
              <a:rPr lang="en-US" i="1" dirty="0" err="1"/>
              <a:t>disukai</a:t>
            </a:r>
            <a:r>
              <a:rPr lang="en-US" i="1" dirty="0"/>
              <a:t> </a:t>
            </a:r>
            <a:r>
              <a:rPr lang="en-US" i="1" dirty="0" err="1"/>
              <a:t>Nabi</a:t>
            </a:r>
            <a:r>
              <a:rPr lang="en-US" i="1" dirty="0"/>
              <a:t> </a:t>
            </a:r>
            <a:r>
              <a:rPr lang="en-US" i="1" dirty="0" err="1"/>
              <a:t>adalah</a:t>
            </a:r>
            <a:r>
              <a:rPr lang="en-US" i="1" dirty="0"/>
              <a:t> yang </a:t>
            </a:r>
            <a:r>
              <a:rPr lang="en-US" i="1" dirty="0" err="1"/>
              <a:t>dilakukan</a:t>
            </a:r>
            <a:r>
              <a:rPr lang="en-US" i="1" dirty="0"/>
              <a:t> </a:t>
            </a:r>
            <a:r>
              <a:rPr lang="en-US" i="1" dirty="0" err="1"/>
              <a:t>secara</a:t>
            </a:r>
            <a:r>
              <a:rPr lang="en-US" i="1" dirty="0"/>
              <a:t> </a:t>
            </a:r>
            <a:r>
              <a:rPr lang="en-US" i="1" dirty="0" err="1"/>
              <a:t>istiqomah</a:t>
            </a:r>
            <a:r>
              <a:rPr lang="en-US" i="1" dirty="0"/>
              <a:t> </a:t>
            </a:r>
            <a:r>
              <a:rPr lang="en-US" i="1" dirty="0" err="1"/>
              <a:t>walaupun</a:t>
            </a:r>
            <a:r>
              <a:rPr lang="en-US" i="1" dirty="0"/>
              <a:t> </a:t>
            </a:r>
            <a:r>
              <a:rPr lang="en-US" i="1" dirty="0" err="1"/>
              <a:t>hanya</a:t>
            </a:r>
            <a:r>
              <a:rPr lang="en-US" i="1" dirty="0"/>
              <a:t> </a:t>
            </a:r>
            <a:r>
              <a:rPr lang="en-US" i="1" dirty="0" err="1"/>
              <a:t>sedikit</a:t>
            </a:r>
            <a:r>
              <a:rPr lang="en-US" i="1" dirty="0"/>
              <a:t> (</a:t>
            </a:r>
            <a:r>
              <a:rPr lang="en-US" i="1" dirty="0" err="1"/>
              <a:t>raka’atnya</a:t>
            </a:r>
            <a:r>
              <a:rPr lang="en-US" i="1" dirty="0"/>
              <a:t>). Dan </a:t>
            </a:r>
            <a:r>
              <a:rPr lang="en-US" i="1" dirty="0" err="1"/>
              <a:t>jika</a:t>
            </a:r>
            <a:r>
              <a:rPr lang="en-US" i="1" dirty="0"/>
              <a:t> </a:t>
            </a:r>
            <a:r>
              <a:rPr lang="en-US" i="1" dirty="0" err="1"/>
              <a:t>beliau</a:t>
            </a:r>
            <a:r>
              <a:rPr lang="en-US" i="1" dirty="0"/>
              <a:t> </a:t>
            </a:r>
            <a:r>
              <a:rPr lang="en-US" i="1" dirty="0" err="1"/>
              <a:t>sholat</a:t>
            </a:r>
            <a:r>
              <a:rPr lang="en-US" i="1" dirty="0"/>
              <a:t>, </a:t>
            </a:r>
            <a:r>
              <a:rPr lang="en-US" i="1" dirty="0" err="1"/>
              <a:t>beliau</a:t>
            </a:r>
            <a:r>
              <a:rPr lang="en-US" i="1" dirty="0"/>
              <a:t> </a:t>
            </a:r>
            <a:r>
              <a:rPr lang="en-US" i="1" dirty="0" err="1"/>
              <a:t>selalu</a:t>
            </a:r>
            <a:r>
              <a:rPr lang="en-US" i="1" dirty="0"/>
              <a:t> </a:t>
            </a:r>
            <a:r>
              <a:rPr lang="en-US" i="1" dirty="0" err="1"/>
              <a:t>menjaga</a:t>
            </a:r>
            <a:r>
              <a:rPr lang="en-US" i="1" dirty="0"/>
              <a:t> </a:t>
            </a:r>
            <a:r>
              <a:rPr lang="en-US" i="1" dirty="0" err="1"/>
              <a:t>sholat</a:t>
            </a:r>
            <a:r>
              <a:rPr lang="en-US" i="1" dirty="0"/>
              <a:t> </a:t>
            </a:r>
            <a:r>
              <a:rPr lang="en-US" i="1" dirty="0" err="1"/>
              <a:t>itu</a:t>
            </a:r>
            <a:r>
              <a:rPr lang="en-US" i="1" dirty="0"/>
              <a:t> agar </a:t>
            </a:r>
            <a:r>
              <a:rPr lang="en-US" i="1" dirty="0" err="1"/>
              <a:t>istiqomah</a:t>
            </a:r>
            <a:r>
              <a:rPr lang="en-US" i="1" dirty="0"/>
              <a:t> </a:t>
            </a:r>
            <a:r>
              <a:rPr lang="en-US" i="1" dirty="0" err="1"/>
              <a:t>dalam</a:t>
            </a:r>
            <a:r>
              <a:rPr lang="en-US" i="1" dirty="0"/>
              <a:t> </a:t>
            </a:r>
            <a:r>
              <a:rPr lang="en-US" i="1" dirty="0" err="1"/>
              <a:t>melakukannya</a:t>
            </a:r>
            <a:r>
              <a:rPr lang="en-US" i="1" dirty="0"/>
              <a:t>” </a:t>
            </a:r>
            <a:r>
              <a:rPr lang="en-US" b="1" dirty="0">
                <a:solidFill>
                  <a:srgbClr val="00FFFF"/>
                </a:solidFill>
              </a:rPr>
              <a:t>(HR. </a:t>
            </a:r>
            <a:r>
              <a:rPr lang="en-US" b="1" dirty="0" err="1">
                <a:solidFill>
                  <a:srgbClr val="00FFFF"/>
                </a:solidFill>
              </a:rPr>
              <a:t>Bukhari</a:t>
            </a:r>
            <a:r>
              <a:rPr lang="en-US" b="1" dirty="0">
                <a:solidFill>
                  <a:srgbClr val="00FFFF"/>
                </a:solidFill>
              </a:rPr>
              <a:t>)</a:t>
            </a:r>
            <a:endParaRPr lang="en-US"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just" rtl="1">
              <a:buNone/>
            </a:pPr>
            <a:r>
              <a:rPr lang="ar-SA" sz="5400" dirty="0">
                <a:solidFill>
                  <a:srgbClr val="FFFF00"/>
                </a:solidFill>
                <a:cs typeface="Traditional Arabic" pitchFamily="2" charset="-78"/>
              </a:rPr>
              <a:t>وَمَا رَأَيْتُ رَسُولَ اللَّهِ </a:t>
            </a:r>
            <a:r>
              <a:rPr lang="en-US" sz="5400" dirty="0">
                <a:solidFill>
                  <a:srgbClr val="FFFF00"/>
                </a:solidFill>
                <a:cs typeface="Traditional Arabic" pitchFamily="2" charset="-78"/>
                <a:sym typeface="AGA Arabesque"/>
              </a:rPr>
              <a:t></a:t>
            </a:r>
            <a:r>
              <a:rPr lang="ar-SA" sz="5400" dirty="0">
                <a:solidFill>
                  <a:srgbClr val="FFFF00"/>
                </a:solidFill>
                <a:cs typeface="Traditional Arabic" pitchFamily="2" charset="-78"/>
              </a:rPr>
              <a:t> اسْتَكْمَلَ صِيَامَ شَهْرٍ قَطُّ إِلاَّ رَمَضَانَ وَمَا رَأَيْتُهُ فِى شَهْرٍ أَكْثَرَ مِنْهُ صِيَامًا فِى شَعْبَانَ</a:t>
            </a:r>
            <a:r>
              <a:rPr lang="en-US" sz="5400" dirty="0">
                <a:solidFill>
                  <a:srgbClr val="FFFF00"/>
                </a:solidFill>
                <a:cs typeface="Traditional Arabic" pitchFamily="2" charset="-78"/>
              </a:rPr>
              <a:t>        </a:t>
            </a:r>
            <a:r>
              <a:rPr lang="en-US" sz="5400" dirty="0"/>
              <a:t>     </a:t>
            </a:r>
          </a:p>
          <a:p>
            <a:pPr marL="0" indent="0" algn="just">
              <a:buNone/>
            </a:pPr>
            <a:r>
              <a:rPr lang="en-US" sz="4000" i="1" dirty="0"/>
              <a:t>“</a:t>
            </a:r>
            <a:r>
              <a:rPr lang="en-US" sz="4000" i="1" dirty="0" err="1"/>
              <a:t>Aku</a:t>
            </a:r>
            <a:r>
              <a:rPr lang="en-US" sz="4000" i="1" dirty="0"/>
              <a:t> (</a:t>
            </a:r>
            <a:r>
              <a:rPr lang="en-US" sz="4000" i="1" dirty="0" err="1"/>
              <a:t>Aisyah</a:t>
            </a:r>
            <a:r>
              <a:rPr lang="en-US" sz="4000" i="1" dirty="0"/>
              <a:t>) </a:t>
            </a:r>
            <a:r>
              <a:rPr lang="en-US" sz="4000" i="1" dirty="0" err="1"/>
              <a:t>tidak</a:t>
            </a:r>
            <a:r>
              <a:rPr lang="en-US" sz="4000" i="1" dirty="0"/>
              <a:t> </a:t>
            </a:r>
            <a:r>
              <a:rPr lang="en-US" sz="4000" i="1" dirty="0" err="1"/>
              <a:t>melihat</a:t>
            </a:r>
            <a:r>
              <a:rPr lang="en-US" sz="4000" i="1" dirty="0"/>
              <a:t> </a:t>
            </a:r>
            <a:r>
              <a:rPr lang="en-US" sz="4000" i="1" dirty="0" err="1"/>
              <a:t>Rasulullah</a:t>
            </a:r>
            <a:r>
              <a:rPr lang="en-US" sz="4000" i="1" dirty="0"/>
              <a:t> </a:t>
            </a:r>
            <a:r>
              <a:rPr lang="en-US" sz="4000" dirty="0">
                <a:solidFill>
                  <a:srgbClr val="FFFF00"/>
                </a:solidFill>
                <a:cs typeface="Traditional Arabic" pitchFamily="2" charset="-78"/>
                <a:sym typeface="AGA Arabesque"/>
              </a:rPr>
              <a:t></a:t>
            </a:r>
            <a:r>
              <a:rPr lang="en-US" sz="4000" dirty="0"/>
              <a:t> </a:t>
            </a:r>
            <a:r>
              <a:rPr lang="en-US" sz="4000" i="1" dirty="0" err="1"/>
              <a:t>berpuasa</a:t>
            </a:r>
            <a:r>
              <a:rPr lang="en-US" sz="4000" i="1" dirty="0"/>
              <a:t>  </a:t>
            </a:r>
            <a:r>
              <a:rPr lang="en-US" sz="4000" i="1" dirty="0" err="1"/>
              <a:t>satu</a:t>
            </a:r>
            <a:r>
              <a:rPr lang="en-US" sz="4000" i="1" dirty="0"/>
              <a:t> </a:t>
            </a:r>
            <a:r>
              <a:rPr lang="en-US" sz="4000" i="1" dirty="0" err="1"/>
              <a:t>bulan</a:t>
            </a:r>
            <a:r>
              <a:rPr lang="en-US" sz="4000" i="1" dirty="0"/>
              <a:t> </a:t>
            </a:r>
            <a:r>
              <a:rPr lang="en-US" sz="4000" i="1" dirty="0" err="1"/>
              <a:t>penuh</a:t>
            </a:r>
            <a:r>
              <a:rPr lang="en-US" sz="4000" i="1" dirty="0"/>
              <a:t> </a:t>
            </a:r>
            <a:r>
              <a:rPr lang="en-US" sz="4000" i="1" dirty="0" err="1"/>
              <a:t>kecuali</a:t>
            </a:r>
            <a:r>
              <a:rPr lang="en-US" sz="4000" i="1" dirty="0"/>
              <a:t> </a:t>
            </a:r>
            <a:r>
              <a:rPr lang="en-US" sz="4000" i="1" dirty="0" err="1"/>
              <a:t>di</a:t>
            </a:r>
            <a:r>
              <a:rPr lang="en-US" sz="4000" i="1" dirty="0"/>
              <a:t> </a:t>
            </a:r>
            <a:r>
              <a:rPr lang="en-US" sz="4000" i="1" dirty="0" err="1"/>
              <a:t>bulan</a:t>
            </a:r>
            <a:r>
              <a:rPr lang="en-US" sz="4000" i="1" dirty="0"/>
              <a:t> </a:t>
            </a:r>
            <a:r>
              <a:rPr lang="en-US" sz="4000" i="1" dirty="0" err="1"/>
              <a:t>Ramadhan</a:t>
            </a:r>
            <a:r>
              <a:rPr lang="en-US" sz="4000" i="1" dirty="0"/>
              <a:t>, </a:t>
            </a:r>
            <a:r>
              <a:rPr lang="en-US" sz="4000" i="1" dirty="0" err="1"/>
              <a:t>dan</a:t>
            </a:r>
            <a:r>
              <a:rPr lang="en-US" sz="4000" i="1" dirty="0"/>
              <a:t> </a:t>
            </a:r>
            <a:r>
              <a:rPr lang="en-US" sz="4000" i="1" dirty="0" err="1"/>
              <a:t>aku</a:t>
            </a:r>
            <a:r>
              <a:rPr lang="en-US" sz="4000" i="1" dirty="0"/>
              <a:t> </a:t>
            </a:r>
            <a:r>
              <a:rPr lang="en-US" sz="4000" i="1" dirty="0" err="1"/>
              <a:t>tidak</a:t>
            </a:r>
            <a:r>
              <a:rPr lang="en-US" sz="4000" i="1" dirty="0"/>
              <a:t> </a:t>
            </a:r>
            <a:r>
              <a:rPr lang="en-US" sz="4000" i="1" dirty="0" err="1"/>
              <a:t>melihat</a:t>
            </a:r>
            <a:r>
              <a:rPr lang="en-US" sz="4000" i="1" dirty="0"/>
              <a:t> </a:t>
            </a:r>
            <a:r>
              <a:rPr lang="en-US" sz="4000" i="1" dirty="0" err="1"/>
              <a:t>beliau</a:t>
            </a:r>
            <a:r>
              <a:rPr lang="en-US" sz="4000" i="1" dirty="0"/>
              <a:t> </a:t>
            </a:r>
            <a:r>
              <a:rPr lang="en-US" sz="4000" dirty="0">
                <a:solidFill>
                  <a:srgbClr val="FFFF00"/>
                </a:solidFill>
                <a:cs typeface="Traditional Arabic" pitchFamily="2" charset="-78"/>
                <a:sym typeface="AGA Arabesque"/>
              </a:rPr>
              <a:t>  </a:t>
            </a:r>
            <a:r>
              <a:rPr lang="en-US" sz="4000" i="1" dirty="0" err="1">
                <a:cs typeface="Traditional Arabic" pitchFamily="2" charset="-78"/>
                <a:sym typeface="AGA Arabesque"/>
              </a:rPr>
              <a:t>berpuasa</a:t>
            </a:r>
            <a:r>
              <a:rPr lang="en-US" sz="4000" i="1" dirty="0">
                <a:cs typeface="Traditional Arabic" pitchFamily="2" charset="-78"/>
                <a:sym typeface="AGA Arabesque"/>
              </a:rPr>
              <a:t> </a:t>
            </a:r>
            <a:r>
              <a:rPr lang="en-US" sz="4000" i="1" dirty="0" err="1"/>
              <a:t>di</a:t>
            </a:r>
            <a:r>
              <a:rPr lang="en-US" sz="4000" i="1" dirty="0"/>
              <a:t> </a:t>
            </a:r>
            <a:r>
              <a:rPr lang="en-US" sz="4000" i="1" dirty="0" err="1"/>
              <a:t>suatu</a:t>
            </a:r>
            <a:r>
              <a:rPr lang="en-US" sz="4000" i="1" dirty="0"/>
              <a:t> </a:t>
            </a:r>
            <a:r>
              <a:rPr lang="en-US" sz="4000" i="1" dirty="0" err="1"/>
              <a:t>bulan</a:t>
            </a:r>
            <a:r>
              <a:rPr lang="en-US" sz="4000" i="1" dirty="0"/>
              <a:t> (</a:t>
            </a:r>
            <a:r>
              <a:rPr lang="en-US" sz="4000" i="1" dirty="0" err="1"/>
              <a:t>selain</a:t>
            </a:r>
            <a:r>
              <a:rPr lang="en-US" sz="4000" i="1" dirty="0"/>
              <a:t> </a:t>
            </a:r>
            <a:r>
              <a:rPr lang="en-US" sz="4000" i="1" dirty="0" err="1"/>
              <a:t>Ramadhan</a:t>
            </a:r>
            <a:r>
              <a:rPr lang="en-US" sz="4000" i="1" dirty="0"/>
              <a:t>) </a:t>
            </a:r>
            <a:r>
              <a:rPr lang="en-US" sz="4000" i="1" dirty="0" err="1"/>
              <a:t>lebih</a:t>
            </a:r>
            <a:r>
              <a:rPr lang="en-US" sz="4000" i="1" dirty="0"/>
              <a:t> </a:t>
            </a:r>
            <a:r>
              <a:rPr lang="en-US" sz="4000" i="1" dirty="0" err="1"/>
              <a:t>banyak</a:t>
            </a:r>
            <a:r>
              <a:rPr lang="en-US" sz="4000" i="1" dirty="0"/>
              <a:t> </a:t>
            </a:r>
            <a:r>
              <a:rPr lang="en-US" sz="4000" i="1" dirty="0" err="1"/>
              <a:t>dari</a:t>
            </a:r>
            <a:r>
              <a:rPr lang="en-US" sz="4000" i="1" dirty="0"/>
              <a:t> </a:t>
            </a:r>
            <a:r>
              <a:rPr lang="en-US" sz="4000" i="1" dirty="0" err="1"/>
              <a:t>pada</a:t>
            </a:r>
            <a:r>
              <a:rPr lang="en-US" sz="4000" i="1" dirty="0"/>
              <a:t> </a:t>
            </a:r>
            <a:r>
              <a:rPr lang="en-US" sz="4000" i="1" dirty="0" err="1"/>
              <a:t>di</a:t>
            </a:r>
            <a:r>
              <a:rPr lang="en-US" sz="4000" i="1" dirty="0"/>
              <a:t> </a:t>
            </a:r>
            <a:r>
              <a:rPr lang="en-US" sz="4000" i="1" dirty="0" err="1"/>
              <a:t>bulan</a:t>
            </a:r>
            <a:r>
              <a:rPr lang="en-US" sz="4000" i="1" dirty="0"/>
              <a:t> </a:t>
            </a:r>
            <a:r>
              <a:rPr lang="en-US" sz="4000" i="1" dirty="0" err="1"/>
              <a:t>Sya’ban</a:t>
            </a:r>
            <a:r>
              <a:rPr lang="en-US" sz="4000" i="1" dirty="0"/>
              <a:t> “  </a:t>
            </a:r>
            <a:r>
              <a:rPr lang="en-US" sz="4000" b="1" dirty="0">
                <a:solidFill>
                  <a:srgbClr val="00FFFF"/>
                </a:solidFill>
              </a:rPr>
              <a:t>(HR </a:t>
            </a:r>
            <a:r>
              <a:rPr lang="en-US" sz="4000" b="1" dirty="0" err="1">
                <a:solidFill>
                  <a:srgbClr val="00FFFF"/>
                </a:solidFill>
              </a:rPr>
              <a:t>Bukhari</a:t>
            </a:r>
            <a:r>
              <a:rPr lang="en-US" sz="4000" b="1" dirty="0">
                <a:solidFill>
                  <a:srgbClr val="00FFFF"/>
                </a:solidFill>
              </a:rPr>
              <a:t> &amp; Muslim)</a:t>
            </a:r>
            <a:endParaRPr lang="en-US" sz="3600" i="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16743_322429865033_320626260033_9665810_1126080_n.jpg"/>
          <p:cNvPicPr>
            <a:picLocks noChangeAspect="1"/>
          </p:cNvPicPr>
          <p:nvPr/>
        </p:nvPicPr>
        <p:blipFill>
          <a:blip r:embed="rId3"/>
          <a:stretch>
            <a:fillRect/>
          </a:stretch>
        </p:blipFill>
        <p:spPr>
          <a:xfrm>
            <a:off x="130827" y="100013"/>
            <a:ext cx="8784573" cy="4520062"/>
          </a:xfrm>
          <a:prstGeom prst="rect">
            <a:avLst/>
          </a:prstGeom>
        </p:spPr>
      </p:pic>
      <p:sp>
        <p:nvSpPr>
          <p:cNvPr id="2" name="Title 1"/>
          <p:cNvSpPr>
            <a:spLocks noGrp="1"/>
          </p:cNvSpPr>
          <p:nvPr>
            <p:ph type="ctrTitle"/>
          </p:nvPr>
        </p:nvSpPr>
        <p:spPr>
          <a:xfrm>
            <a:off x="0" y="4953001"/>
            <a:ext cx="9144000" cy="1600199"/>
          </a:xfrm>
        </p:spPr>
        <p:txBody>
          <a:bodyPr>
            <a:noAutofit/>
          </a:bodyPr>
          <a:lstStyle/>
          <a:p>
            <a:pPr lvl="0"/>
            <a:r>
              <a:rPr lang="en-US" sz="7200" b="1" dirty="0" err="1"/>
              <a:t>Keutamaan</a:t>
            </a:r>
            <a:r>
              <a:rPr lang="en-US" sz="7200" b="1" dirty="0"/>
              <a:t> </a:t>
            </a:r>
            <a:r>
              <a:rPr lang="en-US" sz="7200" b="1" dirty="0" err="1"/>
              <a:t>Puasa</a:t>
            </a:r>
            <a:r>
              <a:rPr lang="en-US" sz="7200" b="1" dirty="0"/>
              <a:t> Dan </a:t>
            </a:r>
            <a:r>
              <a:rPr lang="en-US" sz="7200" b="1" dirty="0" err="1"/>
              <a:t>Bulan</a:t>
            </a:r>
            <a:r>
              <a:rPr lang="en-US" sz="7200" b="1" dirty="0"/>
              <a:t> </a:t>
            </a:r>
            <a:r>
              <a:rPr lang="en-US" sz="7200" b="1" dirty="0" err="1"/>
              <a:t>Ramadhan</a:t>
            </a:r>
            <a:endParaRPr lang="en-US" sz="7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960438"/>
          </a:xfrm>
        </p:spPr>
        <p:txBody>
          <a:bodyPr>
            <a:normAutofit fontScale="90000"/>
          </a:bodyPr>
          <a:lstStyle/>
          <a:p>
            <a:r>
              <a:rPr lang="en-US" b="1" dirty="0">
                <a:solidFill>
                  <a:srgbClr val="00FFFF"/>
                </a:solidFill>
              </a:rPr>
              <a:t>Pintu Rahmat Allah Dibuka Lebar-lebar</a:t>
            </a:r>
            <a:endParaRPr lang="en-US" dirty="0">
              <a:solidFill>
                <a:srgbClr val="00FFFF"/>
              </a:solidFill>
            </a:endParaRPr>
          </a:p>
        </p:txBody>
      </p:sp>
      <p:sp>
        <p:nvSpPr>
          <p:cNvPr id="3" name="Content Placeholder 2"/>
          <p:cNvSpPr>
            <a:spLocks noGrp="1"/>
          </p:cNvSpPr>
          <p:nvPr>
            <p:ph idx="1"/>
          </p:nvPr>
        </p:nvSpPr>
        <p:spPr>
          <a:xfrm>
            <a:off x="152400" y="1143000"/>
            <a:ext cx="8839200" cy="5410200"/>
          </a:xfrm>
        </p:spPr>
        <p:txBody>
          <a:bodyPr>
            <a:normAutofit/>
          </a:bodyPr>
          <a:lstStyle/>
          <a:p>
            <a:pPr marL="57150" indent="0" algn="just" rtl="1" fontAlgn="base">
              <a:buNone/>
            </a:pPr>
            <a:r>
              <a:rPr lang="ar-SA" sz="6400" dirty="0">
                <a:solidFill>
                  <a:srgbClr val="FFFF00"/>
                </a:solidFill>
                <a:latin typeface="Traditional Arabic" pitchFamily="18" charset="-78"/>
                <a:cs typeface="Traditional Arabic" pitchFamily="18" charset="-78"/>
              </a:rPr>
              <a:t>إِذَا كَانَ رَمَضَانُ فُتِّحَتْ أَبْوَابُ الرَّحْمَةِ وَغُلِّقَتْ أَبْوَابُ جَهَنَّمَ وَسُلْسِلَتْ الشَّيَاطِينُ</a:t>
            </a:r>
          </a:p>
          <a:p>
            <a:pPr marL="57150" indent="0" algn="just" fontAlgn="base">
              <a:buNone/>
            </a:pPr>
            <a:r>
              <a:rPr lang="en-US" sz="3500" i="1" dirty="0"/>
              <a:t>“Apabila  datang bulan Ramadhan pintu-pintu rahmat akan dibuka, pintu-pintu neraka ditutup rapat, dan setan-setan dibelenggu”  </a:t>
            </a:r>
            <a:r>
              <a:rPr lang="en-US" sz="3500" b="1" dirty="0">
                <a:solidFill>
                  <a:srgbClr val="FFFF00"/>
                </a:solidFill>
              </a:rPr>
              <a:t>(HR. Muslim)</a:t>
            </a:r>
            <a:endParaRPr lang="en-US" sz="3500" dirty="0">
              <a:solidFill>
                <a:srgbClr val="FFFF00"/>
              </a:solidFill>
            </a:endParaRPr>
          </a:p>
          <a:p>
            <a:pPr marL="57150" indent="0" algn="just">
              <a:buNone/>
            </a:pPr>
            <a:endParaRPr lang="en-US" sz="3500" dirty="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ctr" rtl="1">
              <a:buNone/>
            </a:pPr>
            <a:r>
              <a:rPr lang="ar-SA" sz="5400" dirty="0">
                <a:solidFill>
                  <a:srgbClr val="FFFF00"/>
                </a:solidFill>
                <a:latin typeface="Traditional Arabic" pitchFamily="18" charset="-78"/>
                <a:cs typeface="Traditional Arabic" pitchFamily="18" charset="-78"/>
              </a:rPr>
              <a:t>إِذَا كَانَ أَوَّلُ لَيْلَةٍ مِنْ شَهْرِ رَمَضَانَ صُفِّدَتْ الشَّيَاطِينُ وَمَرَدَةُ الْجِنِّ ، وَغُلِّقَتْ أَبْوَابُ النَّارِ فَلَمْ يُفْتَحْ مِنْهَا بَابٌ ، وَفُتِّحَتْ أَبْوَابُ الْجَنَّةِ فَلَمْ يُغْلَقْ مِنْهَا بَابٌ ، </a:t>
            </a:r>
            <a:r>
              <a:rPr lang="ar-SA" sz="5400" dirty="0">
                <a:latin typeface="Traditional Arabic" pitchFamily="18" charset="-78"/>
                <a:cs typeface="Traditional Arabic" pitchFamily="18" charset="-78"/>
              </a:rPr>
              <a:t>وَيُنَادِي مُنَادٍ يَا بَاغِيَ الْخَيْرِ أَقْبِلْ ، وَيَا بَاغِيَ الشَّرِّ أَقْصِرْ ، وَلِلَّهِ عُتَقَاءُ مِنْ النَّارِ وَذَلكَ كُلُّ لَيْلَةٍ</a:t>
            </a:r>
            <a:endParaRPr lang="en-US" sz="5400"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1844</TotalTime>
  <Words>2223</Words>
  <Application>Microsoft Office PowerPoint</Application>
  <PresentationFormat>On-screen Show (4:3)</PresentationFormat>
  <Paragraphs>90</Paragraphs>
  <Slides>39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Traditional Arabic</vt:lpstr>
      <vt:lpstr>Office Theme</vt:lpstr>
      <vt:lpstr>AGAR RAMADHAN TAK HANYA LAPAR DAN DAHAGA</vt:lpstr>
      <vt:lpstr>MENGAPA KITA SELALU GAGAL MENCAPAI RAMADHAN TERBAIK ?</vt:lpstr>
      <vt:lpstr>PowerPoint Presentation</vt:lpstr>
      <vt:lpstr>PowerPoint Presentation</vt:lpstr>
      <vt:lpstr>PowerPoint Presentation</vt:lpstr>
      <vt:lpstr>PowerPoint Presentation</vt:lpstr>
      <vt:lpstr>Keutamaan Puasa Dan Bulan Ramadhan</vt:lpstr>
      <vt:lpstr>Pintu Rahmat Allah Dibuka Lebar-lebar</vt:lpstr>
      <vt:lpstr>PowerPoint Presentation</vt:lpstr>
      <vt:lpstr>PowerPoint Presentation</vt:lpstr>
      <vt:lpstr>Puasa : Sarana Penghapus Dosa</vt:lpstr>
      <vt:lpstr>PowerPoint Presentation</vt:lpstr>
      <vt:lpstr>PowerPoint Presentation</vt:lpstr>
      <vt:lpstr>PowerPoint Presentation</vt:lpstr>
      <vt:lpstr>Puasa Akan Menjadi Pemberi Syafaat Bagi Pelakunya Di Hari Kiamat</vt:lpstr>
      <vt:lpstr>Puasa adalah perisai dari api neraka</vt:lpstr>
      <vt:lpstr>Puasa : ibadah yang tidak ada tandingnya </vt:lpstr>
      <vt:lpstr>Ramadhan : Saat Pembebasan Dari Api Neraka Dan Terkabulkannya Do’a</vt:lpstr>
      <vt:lpstr>PowerPoint Presentation</vt:lpstr>
      <vt:lpstr>Sambutlah Ramadhan dengan Gembira</vt:lpstr>
      <vt:lpstr>Awali Ramadhan dengan ikhlash</vt:lpstr>
      <vt:lpstr>Berpuasalah untuk mengetahui kejujuran iman anda</vt:lpstr>
      <vt:lpstr>Jangan habiskan Ramadhan anda dengan tidur dan perbuatan sia-sia</vt:lpstr>
      <vt:lpstr>PowerPoint Presentation</vt:lpstr>
      <vt:lpstr>Hidupkan malam dengan ibadah</vt:lpstr>
      <vt:lpstr>PowerPoint Presentation</vt:lpstr>
      <vt:lpstr>Memperbanyak Infaq dan shodaqoh</vt:lpstr>
      <vt:lpstr>PowerPoint Presentation</vt:lpstr>
      <vt:lpstr>Memperbanyak membaca Al Qur’an </vt:lpstr>
      <vt:lpstr>PowerPoint Presentation</vt:lpstr>
      <vt:lpstr>PowerPoint Presentation</vt:lpstr>
      <vt:lpstr>Memperbanyak Istighfar dan Taubat </vt:lpstr>
      <vt:lpstr>PowerPoint Presentation</vt:lpstr>
      <vt:lpstr>PowerPoint Presentation</vt:lpstr>
      <vt:lpstr>PowerPoint Presentation</vt:lpstr>
      <vt:lpstr>PowerPoint Presentation</vt:lpstr>
      <vt:lpstr>PowerPoint Presentation</vt:lpstr>
      <vt:lpstr>PowerPoint Presentation</vt:lpstr>
      <vt:lpstr>Meningkatkan ibadah pada 10 hari terakhir Ramadhan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فقـه الصيام</dc:title>
  <dc:creator>Aby Izzu</dc:creator>
  <cp:lastModifiedBy>USER</cp:lastModifiedBy>
  <cp:revision>147</cp:revision>
  <dcterms:created xsi:type="dcterms:W3CDTF">2010-07-17T23:06:21Z</dcterms:created>
  <dcterms:modified xsi:type="dcterms:W3CDTF">2019-04-12T01:48:47Z</dcterms:modified>
</cp:coreProperties>
</file>